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5D347-CAA7-44F7-BCD1-3E3214619EEF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F2000-A1C6-4BD7-BFB9-217FCE69B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37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HighorgMW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fulvic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acid 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lowOrgMW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malonic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acid(~3-hydroxybutyric acid)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F2000-A1C6-4BD7-BFB9-217FCE69B2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03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F2000-A1C6-4BD7-BFB9-217FCE69B2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0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7D6C-C660-4C4E-B2DE-473987CBC3F9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32F0-9813-44B3-8F02-92A347ED3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0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7D6C-C660-4C4E-B2DE-473987CBC3F9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32F0-9813-44B3-8F02-92A347ED3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7D6C-C660-4C4E-B2DE-473987CBC3F9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32F0-9813-44B3-8F02-92A347ED3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7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7D6C-C660-4C4E-B2DE-473987CBC3F9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32F0-9813-44B3-8F02-92A347ED3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0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7D6C-C660-4C4E-B2DE-473987CBC3F9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32F0-9813-44B3-8F02-92A347ED3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4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7D6C-C660-4C4E-B2DE-473987CBC3F9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32F0-9813-44B3-8F02-92A347ED3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5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7D6C-C660-4C4E-B2DE-473987CBC3F9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32F0-9813-44B3-8F02-92A347ED3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9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7D6C-C660-4C4E-B2DE-473987CBC3F9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32F0-9813-44B3-8F02-92A347ED3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7D6C-C660-4C4E-B2DE-473987CBC3F9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32F0-9813-44B3-8F02-92A347ED3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4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7D6C-C660-4C4E-B2DE-473987CBC3F9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32F0-9813-44B3-8F02-92A347ED3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7D6C-C660-4C4E-B2DE-473987CBC3F9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32F0-9813-44B3-8F02-92A347ED3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0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17D6C-C660-4C4E-B2DE-473987CBC3F9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C32F0-9813-44B3-8F02-92A347ED3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0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67000" y="1559905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NaCl</a:t>
            </a:r>
            <a:r>
              <a:rPr lang="en-US" dirty="0" smtClean="0"/>
              <a:t> (</a:t>
            </a:r>
            <a:r>
              <a:rPr lang="el-GR" dirty="0" smtClean="0"/>
              <a:t>κ</a:t>
            </a:r>
            <a:r>
              <a:rPr lang="en-US" dirty="0" smtClean="0"/>
              <a:t>=1.28)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1154668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NaNo</a:t>
            </a:r>
            <a:r>
              <a:rPr lang="en-US" baseline="-25000" dirty="0" smtClean="0"/>
              <a:t>3</a:t>
            </a:r>
            <a:r>
              <a:rPr lang="en-US" dirty="0" smtClean="0"/>
              <a:t> (</a:t>
            </a:r>
            <a:r>
              <a:rPr lang="el-GR" dirty="0" smtClean="0"/>
              <a:t>κ</a:t>
            </a:r>
            <a:r>
              <a:rPr lang="en-US" dirty="0" smtClean="0"/>
              <a:t>=0.88)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718066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 </a:t>
            </a:r>
            <a:r>
              <a:rPr lang="en-US" dirty="0" smtClean="0"/>
              <a:t>(</a:t>
            </a:r>
            <a:r>
              <a:rPr lang="el-GR" dirty="0" smtClean="0"/>
              <a:t>κ</a:t>
            </a:r>
            <a:r>
              <a:rPr lang="en-US" dirty="0" smtClean="0"/>
              <a:t>=0.61)</a:t>
            </a:r>
            <a:endParaRPr lang="en-US" baseline="-25000" dirty="0"/>
          </a:p>
        </p:txBody>
      </p:sp>
      <p:cxnSp>
        <p:nvCxnSpPr>
          <p:cNvPr id="10" name="Straight Arrow Connector 9"/>
          <p:cNvCxnSpPr>
            <a:stCxn id="6" idx="1"/>
          </p:cNvCxnSpPr>
          <p:nvPr/>
        </p:nvCxnSpPr>
        <p:spPr>
          <a:xfrm flipH="1" flipV="1">
            <a:off x="1905000" y="1339334"/>
            <a:ext cx="762000" cy="405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 flipV="1">
            <a:off x="1752600" y="969820"/>
            <a:ext cx="762000" cy="369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 flipV="1">
            <a:off x="1752600" y="609600"/>
            <a:ext cx="457200" cy="293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19354" cy="41321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5791200" y="902732"/>
            <a:ext cx="3167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Kohler curves from Lowest to highest S</a:t>
            </a:r>
            <a:r>
              <a:rPr lang="en-US" baseline="-25000" dirty="0" smtClean="0"/>
              <a:t>c</a:t>
            </a:r>
            <a:r>
              <a:rPr lang="en-US" dirty="0" smtClean="0"/>
              <a:t> are </a:t>
            </a:r>
            <a:r>
              <a:rPr lang="en-US" dirty="0" err="1" smtClean="0"/>
              <a:t>NaCl</a:t>
            </a:r>
            <a:r>
              <a:rPr lang="en-US" dirty="0" smtClean="0"/>
              <a:t>, NaNO</a:t>
            </a:r>
            <a:r>
              <a:rPr lang="en-US" baseline="-25000" dirty="0" smtClean="0"/>
              <a:t>3</a:t>
            </a:r>
            <a:r>
              <a:rPr lang="en-US" dirty="0" smtClean="0"/>
              <a:t> and 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SO4</a:t>
            </a:r>
            <a:r>
              <a:rPr lang="en-US" baseline="-25000" dirty="0" smtClean="0"/>
              <a:t> </a:t>
            </a:r>
            <a:r>
              <a:rPr lang="en-US" dirty="0" smtClean="0"/>
              <a:t>respectively. Dotted lines represent the range of k values in the literature.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874656"/>
            <a:ext cx="5311125" cy="398334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Rectangle 33"/>
          <p:cNvSpPr/>
          <p:nvPr/>
        </p:nvSpPr>
        <p:spPr>
          <a:xfrm>
            <a:off x="285750" y="4646474"/>
            <a:ext cx="36766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Kohler curves from Lowest to highest </a:t>
            </a:r>
            <a:r>
              <a:rPr lang="en-US" dirty="0" err="1"/>
              <a:t>S</a:t>
            </a:r>
            <a:r>
              <a:rPr lang="en-US" baseline="-25000" dirty="0" err="1"/>
              <a:t>c</a:t>
            </a:r>
            <a:r>
              <a:rPr lang="en-US" dirty="0"/>
              <a:t> are low organic Mw (</a:t>
            </a:r>
            <a:r>
              <a:rPr lang="en-US" dirty="0" err="1"/>
              <a:t>malonic</a:t>
            </a:r>
            <a:r>
              <a:rPr lang="en-US" dirty="0"/>
              <a:t> acid)</a:t>
            </a:r>
          </a:p>
          <a:p>
            <a:r>
              <a:rPr lang="en-US" dirty="0"/>
              <a:t>and high organic Mw (</a:t>
            </a:r>
            <a:r>
              <a:rPr lang="en-US" dirty="0" err="1"/>
              <a:t>fulvic</a:t>
            </a:r>
            <a:r>
              <a:rPr lang="en-US" dirty="0"/>
              <a:t> acid ) respectively.  </a:t>
            </a:r>
            <a:r>
              <a:rPr lang="en-US" dirty="0" err="1"/>
              <a:t>Van’t</a:t>
            </a:r>
            <a:r>
              <a:rPr lang="en-US" dirty="0"/>
              <a:t> Hoff factor (</a:t>
            </a:r>
            <a:r>
              <a:rPr lang="en-US" dirty="0" err="1"/>
              <a:t>i</a:t>
            </a:r>
            <a:r>
              <a:rPr lang="en-US" dirty="0"/>
              <a:t>) = 1 for organics.</a:t>
            </a:r>
          </a:p>
        </p:txBody>
      </p:sp>
    </p:spTree>
    <p:extLst>
      <p:ext uri="{BB962C8B-B14F-4D97-AF65-F5344CB8AC3E}">
        <p14:creationId xmlns:p14="http://schemas.microsoft.com/office/powerpoint/2010/main" val="76281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47975" y="1066800"/>
                <a:ext cx="3200400" cy="968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/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975" y="1066800"/>
                <a:ext cx="3200400" cy="9682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-352424" y="3096918"/>
                <a:ext cx="3200400" cy="1433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/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2424" y="3096918"/>
                <a:ext cx="3200400" cy="14332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-123824" y="2498490"/>
                <a:ext cx="3200400" cy="888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/>
                          <a:ea typeface="Cambria Math"/>
                        </a:rPr>
                        <m:t>𝜋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3824" y="2498490"/>
                <a:ext cx="3200400" cy="8887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-381000" y="4188550"/>
                <a:ext cx="3200400" cy="960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1000" y="4188550"/>
                <a:ext cx="3200400" cy="96045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-352425" y="4834995"/>
                <a:ext cx="3200400" cy="960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2425" y="4834995"/>
                <a:ext cx="3200400" cy="96045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352424" y="5484064"/>
                <a:ext cx="3200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2424" y="5484064"/>
                <a:ext cx="3200400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-328613" y="5977995"/>
                <a:ext cx="3200400" cy="960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8613" y="5977995"/>
                <a:ext cx="3200400" cy="96045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95600" y="1786995"/>
                <a:ext cx="3200400" cy="1175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(1−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)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𝑤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786995"/>
                <a:ext cx="3200400" cy="117570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90800" y="2688001"/>
                <a:ext cx="4572000" cy="1045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(1−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)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𝑤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≅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(1−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)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𝑤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688001"/>
                <a:ext cx="4572000" cy="10457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16311" y="3456887"/>
                <a:ext cx="3200400" cy="1169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(1−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)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𝑤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311" y="3456887"/>
                <a:ext cx="3200400" cy="116942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2867025" y="4248664"/>
            <a:ext cx="4111686" cy="1240789"/>
            <a:chOff x="4724400" y="2525671"/>
            <a:chExt cx="4111686" cy="124078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724400" y="2525671"/>
                  <a:ext cx="3886200" cy="1240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𝑤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𝑤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(1−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)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(1−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𝑤</m:t>
                                    </m:r>
                                  </m:sub>
                                </m:sSub>
                              </m:den>
                            </m:f>
                          </m:den>
                        </m:f>
                      </m:oMath>
                    </m:oMathPara>
                  </a14:m>
                  <a:endParaRPr lang="en-US" dirty="0"/>
                </a:p>
                <a:p>
                  <a:endParaRPr lang="en-US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4400" y="2525671"/>
                  <a:ext cx="3886200" cy="1240789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Arrow Connector 19"/>
            <p:cNvCxnSpPr/>
            <p:nvPr/>
          </p:nvCxnSpPr>
          <p:spPr>
            <a:xfrm flipV="1">
              <a:off x="7620000" y="2819400"/>
              <a:ext cx="9906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8534400" y="2526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0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09800" y="5206896"/>
                <a:ext cx="3886200" cy="970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206896"/>
                <a:ext cx="3886200" cy="97077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265606" y="2022594"/>
                <a:ext cx="3886200" cy="970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606" y="2022594"/>
                <a:ext cx="3886200" cy="97077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341806" y="2728543"/>
                <a:ext cx="3886200" cy="816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𝑙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 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</a:rPr>
                      <m:t>κ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806" y="2728543"/>
                <a:ext cx="3886200" cy="81618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3546" y="378360"/>
                <a:ext cx="4109151" cy="991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𝑣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𝑙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𝑇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en-US"/>
                                <m:t> 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𝑒𝑥𝑝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𝑙𝑣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𝑙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𝑣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46" y="378360"/>
                <a:ext cx="4109151" cy="99168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70507" y="303718"/>
                <a:ext cx="4109151" cy="991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𝑒𝑥𝑝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𝑙𝑣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𝑙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𝑣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507" y="303718"/>
                <a:ext cx="4109151" cy="99168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1296701" y="9028"/>
            <a:ext cx="152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Kohler Theory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486400" y="0"/>
            <a:ext cx="172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Κ</a:t>
            </a:r>
            <a:r>
              <a:rPr lang="en-US" b="1" dirty="0" smtClean="0"/>
              <a:t>-Kohler Theory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-352425" y="1752600"/>
                <a:ext cx="3200400" cy="968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/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2425" y="1752600"/>
                <a:ext cx="3200400" cy="968278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0" y="175260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341806" y="3404694"/>
                <a:ext cx="3886200" cy="970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/>
                            </a:rPr>
                            <m:t>κ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806" y="3404694"/>
                <a:ext cx="3886200" cy="97077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400800" y="5807229"/>
                <a:ext cx="3200400" cy="984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/>
                                </a:rPr>
                                <m:t>κ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5807229"/>
                <a:ext cx="3200400" cy="98405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Elbow Connector 48"/>
          <p:cNvCxnSpPr/>
          <p:nvPr/>
        </p:nvCxnSpPr>
        <p:spPr>
          <a:xfrm rot="5400000" flipH="1" flipV="1">
            <a:off x="570544" y="4104320"/>
            <a:ext cx="4221484" cy="371476"/>
          </a:xfrm>
          <a:prstGeom prst="bentConnector4">
            <a:avLst>
              <a:gd name="adj1" fmla="val 246"/>
              <a:gd name="adj2" fmla="val 4243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/>
          <p:nvPr/>
        </p:nvCxnSpPr>
        <p:spPr>
          <a:xfrm flipV="1">
            <a:off x="3505200" y="2437955"/>
            <a:ext cx="3968352" cy="3861300"/>
          </a:xfrm>
          <a:prstGeom prst="bentConnector3">
            <a:avLst>
              <a:gd name="adj1" fmla="val 8530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43353" y="5915410"/>
                <a:ext cx="1981200" cy="97077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3353" y="5915410"/>
                <a:ext cx="1981200" cy="97077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Arrow Connector 88"/>
          <p:cNvCxnSpPr>
            <a:stCxn id="37" idx="2"/>
          </p:cNvCxnSpPr>
          <p:nvPr/>
        </p:nvCxnSpPr>
        <p:spPr>
          <a:xfrm>
            <a:off x="8284906" y="4375473"/>
            <a:ext cx="0" cy="1431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349232" y="228600"/>
                <a:ext cx="3886200" cy="970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/>
                            </a:rPr>
                            <m:t>κ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232" y="228600"/>
                <a:ext cx="3886200" cy="97077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Rectangle 90"/>
          <p:cNvSpPr/>
          <p:nvPr/>
        </p:nvSpPr>
        <p:spPr>
          <a:xfrm>
            <a:off x="223546" y="9028"/>
            <a:ext cx="3929354" cy="1133972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572000" y="0"/>
            <a:ext cx="4572000" cy="1066800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34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11980</TotalTime>
  <Words>709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</dc:creator>
  <cp:lastModifiedBy>Kevin</cp:lastModifiedBy>
  <cp:revision>25</cp:revision>
  <dcterms:created xsi:type="dcterms:W3CDTF">2014-02-15T23:55:38Z</dcterms:created>
  <dcterms:modified xsi:type="dcterms:W3CDTF">2014-02-28T22:09:48Z</dcterms:modified>
</cp:coreProperties>
</file>