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66" r:id="rId4"/>
    <p:sldId id="267" r:id="rId5"/>
    <p:sldId id="26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3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79236-ECA7-4EEE-83CF-7D2E358DCDA0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4D71B-BFD7-4F4E-8124-C65F0C29C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04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-the reality of ongoing climate change prompts unconventional</a:t>
            </a:r>
            <a:r>
              <a:rPr lang="en-US" baseline="0" dirty="0" smtClean="0"/>
              <a:t> solutions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-climate engineering attempts to manipulate the climate itself to counteract warming and other problems</a:t>
            </a:r>
          </a:p>
          <a:p>
            <a:endParaRPr lang="en-US" baseline="0" dirty="0" smtClean="0"/>
          </a:p>
          <a:p>
            <a:r>
              <a:rPr lang="en-US" baseline="0" dirty="0" smtClean="0"/>
              <a:t>-climate engineering serves as a supplement to ongoing efforts to reduce humanity’s carbon footprint such as increasing viability of renewable energy resources and implementation of sustainability practices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-Examples of climate engineering include </a:t>
            </a:r>
            <a:r>
              <a:rPr lang="en-US" b="1" baseline="0" dirty="0" smtClean="0"/>
              <a:t>carbon sequestration</a:t>
            </a:r>
            <a:r>
              <a:rPr lang="en-US" baseline="0" dirty="0" smtClean="0"/>
              <a:t>, which is the capture and long term storage of atmospheric carbon dioxide and </a:t>
            </a:r>
            <a:r>
              <a:rPr lang="en-US" b="1" baseline="0" dirty="0" smtClean="0"/>
              <a:t>solar radiation management</a:t>
            </a:r>
            <a:r>
              <a:rPr lang="en-US" b="0" baseline="0" dirty="0" smtClean="0"/>
              <a:t>, which will be discussed next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E257-38A4-864F-A125-83D605F953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1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 Solar radiation management</a:t>
            </a:r>
            <a:r>
              <a:rPr lang="en-US" baseline="0" dirty="0" smtClean="0"/>
              <a:t> attempts to adjust the amount of surface radiation by controlling radiation and heat reflected to space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Snow and glaciers as well as clouds have relatively high albedos and contribute significantly to the overall reflection of the radiation to space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For example, the melting of glaciers cause the overall albedo of the earth to decrease resulting in a positive feedback where rising surface temperature results in more melting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Clouds can be used as a medium for solar radiation management. Understanding the properties of clouds is key to developing effective solar radiation management methods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E257-38A4-864F-A125-83D605F953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76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clouds</a:t>
            </a:r>
            <a:r>
              <a:rPr lang="en-US" baseline="0" dirty="0" smtClean="0"/>
              <a:t> drive </a:t>
            </a:r>
            <a:r>
              <a:rPr lang="en-US" baseline="0" dirty="0" err="1" smtClean="0"/>
              <a:t>radiative</a:t>
            </a:r>
            <a:r>
              <a:rPr lang="en-US" baseline="0" dirty="0" smtClean="0"/>
              <a:t> forcing within the atmosphere by reflecting shortwave radiation and absorbing </a:t>
            </a:r>
            <a:r>
              <a:rPr lang="en-US" baseline="0" dirty="0" err="1" smtClean="0"/>
              <a:t>longwave</a:t>
            </a:r>
            <a:r>
              <a:rPr lang="en-US" baseline="0" dirty="0" smtClean="0"/>
              <a:t> radiation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Interaction of clouds with the incoming solar radiation is complicated by the various spatial scales involved: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Individual clouds vs. cloud systems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Variety of cloud types</a:t>
            </a:r>
          </a:p>
          <a:p>
            <a:pPr marL="628650" lvl="1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effect of clouds on heating rates </a:t>
            </a:r>
          </a:p>
          <a:p>
            <a:pPr marL="457200" lvl="1" indent="0">
              <a:buFontTx/>
              <a:buNone/>
            </a:pPr>
            <a:endParaRPr lang="en-US" baseline="0" dirty="0" smtClean="0"/>
          </a:p>
          <a:p>
            <a:pPr marL="457200" lvl="1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E257-38A4-864F-A125-83D605F953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41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Facts:</a:t>
            </a:r>
          </a:p>
          <a:p>
            <a:r>
              <a:rPr kumimoji="1" lang="en-US" altLang="zh-CN" dirty="0" smtClean="0"/>
              <a:t>1,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every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cloud,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solar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heating rate is positive and long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wave heating rate is negative</a:t>
            </a:r>
          </a:p>
          <a:p>
            <a:r>
              <a:rPr kumimoji="1" lang="zh-CN" altLang="zh-CN" dirty="0" smtClean="0"/>
              <a:t>2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emits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short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wave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radiation,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cloud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emits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wave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radiation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Conclusion:</a:t>
            </a:r>
          </a:p>
          <a:p>
            <a:r>
              <a:rPr kumimoji="1" lang="en-US" altLang="zh-CN" dirty="0" err="1" smtClean="0"/>
              <a:t>Radiative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heating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mainly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caused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by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absorbtion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shortwave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radiation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cloud</a:t>
            </a:r>
          </a:p>
          <a:p>
            <a:r>
              <a:rPr kumimoji="1" lang="en-US" altLang="zh-CN" dirty="0" err="1" smtClean="0"/>
              <a:t>Radiative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cooling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mainly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caused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emitting 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wave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radiation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cloud</a:t>
            </a:r>
          </a:p>
          <a:p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Comparing two type of clouds:</a:t>
            </a:r>
          </a:p>
          <a:p>
            <a:r>
              <a:rPr kumimoji="1" lang="en-US" altLang="zh-CN" dirty="0" smtClean="0"/>
              <a:t>1,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absorbtivity</a:t>
            </a:r>
            <a:r>
              <a:rPr kumimoji="1" lang="en-US" altLang="zh-CN" dirty="0" smtClean="0"/>
              <a:t> for Arctic Stratus is 0.056, for Marine </a:t>
            </a:r>
            <a:r>
              <a:rPr kumimoji="1" lang="en-US" altLang="zh-CN" dirty="0" err="1" smtClean="0"/>
              <a:t>Startoculmus</a:t>
            </a:r>
            <a:r>
              <a:rPr kumimoji="1" lang="en-US" altLang="zh-CN" dirty="0" smtClean="0"/>
              <a:t> is 0.268, </a:t>
            </a:r>
          </a:p>
          <a:p>
            <a:r>
              <a:rPr kumimoji="1" lang="en-US" altLang="zh-CN" dirty="0" smtClean="0"/>
              <a:t>Marine </a:t>
            </a:r>
            <a:r>
              <a:rPr kumimoji="1" lang="en-US" altLang="zh-CN" dirty="0" err="1" smtClean="0"/>
              <a:t>Startoculmus</a:t>
            </a:r>
            <a:r>
              <a:rPr kumimoji="1" lang="zh-CN" altLang="zh-CN" dirty="0" smtClean="0"/>
              <a:t> </a:t>
            </a:r>
            <a:r>
              <a:rPr kumimoji="1" lang="en-US" altLang="zh-CN" dirty="0" smtClean="0"/>
              <a:t>absorbs more incoming solar radiation</a:t>
            </a:r>
            <a:r>
              <a:rPr kumimoji="1" lang="zh-CN" altLang="en-US" dirty="0" smtClean="0"/>
              <a:t>, </a:t>
            </a:r>
            <a:r>
              <a:rPr kumimoji="1" lang="en-US" altLang="zh-CN" dirty="0" smtClean="0"/>
              <a:t>which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leads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higher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heating</a:t>
            </a:r>
          </a:p>
          <a:p>
            <a:r>
              <a:rPr kumimoji="1" lang="en-US" altLang="zh-CN" dirty="0" smtClean="0"/>
              <a:t>rate.</a:t>
            </a:r>
          </a:p>
          <a:p>
            <a:r>
              <a:rPr kumimoji="1" lang="zh-CN" altLang="zh-CN" dirty="0" smtClean="0"/>
              <a:t>2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Marine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Startoculmus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absorbs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incoming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solar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radiation,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emit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long</a:t>
            </a:r>
          </a:p>
          <a:p>
            <a:r>
              <a:rPr kumimoji="1" lang="en-US" altLang="zh-CN" dirty="0" smtClean="0"/>
              <a:t>wave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radiation,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which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leads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increasing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escaping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wave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radiation,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thus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decreasing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r>
              <a:rPr kumimoji="1" lang="en-US" altLang="zh-CN" dirty="0" smtClean="0"/>
              <a:t>net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radiation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earth,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which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leads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cooling.</a:t>
            </a:r>
          </a:p>
          <a:p>
            <a:r>
              <a:rPr kumimoji="1" lang="en-US" altLang="zh-CN" dirty="0" smtClean="0"/>
              <a:t>So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prospective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cooling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earth,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it’s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better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Arctic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Stratus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Cloud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81CDF-6F99-4845-88B4-698EB3115FA7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2188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12/8/2014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1100" b="1" smtClean="0">
                <a:effectLst/>
              </a:defRPr>
            </a:lvl1pPr>
          </a:lstStyle>
          <a:p>
            <a:r>
              <a:rPr lang="en-US" dirty="0" smtClean="0"/>
              <a:t>Radiative Properties of Eastern Pacific Stratocumulus Clouds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1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4162-5111-416C-A062-E21550B22E31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4966-B99F-4F15-AC91-3606EB75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4162-5111-416C-A062-E21550B22E31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4966-B99F-4F15-AC91-3606EB75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4162-5111-416C-A062-E21550B22E31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4966-B99F-4F15-AC91-3606EB754C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00400" y="6356350"/>
            <a:ext cx="574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Radiative Properties of Eastern Pacific Stratocumulus Clouds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59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4162-5111-416C-A062-E21550B22E31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4966-B99F-4F15-AC91-3606EB75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4162-5111-416C-A062-E21550B22E31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4966-B99F-4F15-AC91-3606EB75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6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4162-5111-416C-A062-E21550B22E31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4966-B99F-4F15-AC91-3606EB75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3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4162-5111-416C-A062-E21550B22E31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4966-B99F-4F15-AC91-3606EB75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4162-5111-416C-A062-E21550B22E31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4966-B99F-4F15-AC91-3606EB75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6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4162-5111-416C-A062-E21550B22E31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4966-B99F-4F15-AC91-3606EB75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5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4162-5111-416C-A062-E21550B22E31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4966-B99F-4F15-AC91-3606EB75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1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12/8/2014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 smtClean="0"/>
              <a:t>Radiative Properties of Eastern Pacific Stratocumulus Clouds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SIO 217a</a:t>
            </a:r>
            <a:endParaRPr lang="en-US" dirty="0"/>
          </a:p>
        </p:txBody>
      </p:sp>
      <p:pic>
        <p:nvPicPr>
          <p:cNvPr id="7" name="Picture 2" descr="http://upload.wikimedia.org/wikipedia/en/thumb/4/42/UCSD_Seal.svg/120px-UCSD_Seal.svg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057899"/>
            <a:ext cx="800100" cy="80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jacobsschool.ucsd.edu/assets/images/UCSanDiego-JacobsSchool-Black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525" y="6176963"/>
            <a:ext cx="2416175" cy="66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38100" y="6056121"/>
            <a:ext cx="12153900" cy="17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33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efabweb.com/wp-content/uploads/2012/08/bozKF.jpg?9507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056291"/>
          </a:xfrm>
          <a:prstGeom prst="rect">
            <a:avLst/>
          </a:prstGeom>
          <a:blipFill dpi="0" rotWithShape="1">
            <a:blip r:embed="rId3">
              <a:alphaModFix amt="24000"/>
            </a:blip>
            <a:srcRect/>
            <a:tile tx="0" ty="0" sx="100000" sy="100000" flip="none" algn="tl"/>
          </a:blip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Radiative Properties of Eastern Pacific Stratocumulus Clouds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71156"/>
            <a:ext cx="9144000" cy="1655762"/>
          </a:xfrm>
        </p:spPr>
        <p:txBody>
          <a:bodyPr/>
          <a:lstStyle/>
          <a:p>
            <a:r>
              <a:rPr lang="en-US" dirty="0" smtClean="0"/>
              <a:t>Zack </a:t>
            </a:r>
            <a:r>
              <a:rPr lang="en-US" dirty="0" err="1" smtClean="0"/>
              <a:t>Pecenak</a:t>
            </a:r>
            <a:endParaRPr lang="en-US" dirty="0"/>
          </a:p>
          <a:p>
            <a:r>
              <a:rPr lang="en-US" dirty="0" smtClean="0"/>
              <a:t>Evan Greer</a:t>
            </a:r>
          </a:p>
          <a:p>
            <a:r>
              <a:rPr lang="en-US" dirty="0" err="1" smtClean="0"/>
              <a:t>Changfu</a:t>
            </a:r>
            <a:r>
              <a:rPr lang="en-US" dirty="0" smtClean="0"/>
              <a:t> 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4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Radiative Properties: Relation to Climate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5563"/>
                <a:ext cx="10515600" cy="4851400"/>
              </a:xfrm>
            </p:spPr>
            <p:txBody>
              <a:bodyPr/>
              <a:lstStyle/>
              <a:p>
                <a:r>
                  <a:rPr lang="en-US" dirty="0" smtClean="0"/>
                  <a:t>Cloud properties affect mean temperature budget</a:t>
                </a:r>
              </a:p>
              <a:p>
                <a:pPr lvl="1"/>
                <a:r>
                  <a:rPr lang="en-US" dirty="0" smtClean="0"/>
                  <a:t>Solar and </a:t>
                </a:r>
                <a:r>
                  <a:rPr lang="en-US" dirty="0" err="1" smtClean="0"/>
                  <a:t>Longwave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Absorptivity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Reflectivity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err="1" smtClean="0"/>
                  <a:t>Transmissivity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endParaRPr lang="en-US" dirty="0"/>
              </a:p>
              <a:p>
                <a:pPr lvl="2"/>
                <a:r>
                  <a:rPr lang="en-US" dirty="0" smtClean="0"/>
                  <a:t>Heating Rate</a:t>
                </a:r>
              </a:p>
              <a:p>
                <a:pPr lvl="3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𝑑𝐹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𝑛𝑒𝑡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𝑛𝑒𝑡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𝑐𝑏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𝑐𝑏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5563"/>
                <a:ext cx="10515600" cy="4851400"/>
              </a:xfrm>
              <a:blipFill rotWithShape="0">
                <a:blip r:embed="rId2"/>
                <a:stretch>
                  <a:fillRect l="-1043" t="-2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http://globalmicrowave.org/content/radiation_budg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062" y="3751263"/>
            <a:ext cx="2914194" cy="183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22774" y="2358477"/>
                <a:ext cx="49747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 smtClean="0"/>
              </a:p>
              <a:p>
                <a:pPr algn="ctr"/>
                <a:r>
                  <a:rPr lang="en-US" dirty="0" smtClean="0"/>
                  <a:t>Radiation in = Radiation out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774" y="2358477"/>
                <a:ext cx="4974771" cy="646331"/>
              </a:xfrm>
              <a:prstGeom prst="rect">
                <a:avLst/>
              </a:prstGeom>
              <a:blipFill rotWithShape="0">
                <a:blip r:embed="rId4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01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 Assumptions and Shortcomings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Cloud sample is proper representation of total cloud</a:t>
            </a:r>
          </a:p>
          <a:p>
            <a:pPr lvl="1"/>
            <a:r>
              <a:rPr lang="en-US" dirty="0" smtClean="0"/>
              <a:t>Eastern Pacific MS have similar properties to Western Pacific MS</a:t>
            </a:r>
          </a:p>
          <a:p>
            <a:pPr lvl="1"/>
            <a:r>
              <a:rPr lang="en-US" dirty="0" smtClean="0"/>
              <a:t>Droplet distribution and fluxes come from similar cloud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Shortcomings</a:t>
            </a:r>
          </a:p>
          <a:p>
            <a:pPr lvl="1"/>
            <a:r>
              <a:rPr lang="en-US" dirty="0" smtClean="0"/>
              <a:t>Numerical integration scheme has low accuracy</a:t>
            </a:r>
          </a:p>
          <a:p>
            <a:pPr lvl="1"/>
            <a:r>
              <a:rPr lang="en-US" dirty="0" smtClean="0"/>
              <a:t>Part 1 and Part  2 are uncoupled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/>
          <a:lstStyle/>
          <a:p>
            <a:r>
              <a:rPr lang="en-US" dirty="0" smtClean="0"/>
              <a:t>Sensitivity analysis </a:t>
            </a:r>
          </a:p>
          <a:p>
            <a:pPr lvl="1"/>
            <a:r>
              <a:rPr lang="en-US" dirty="0" smtClean="0"/>
              <a:t>Vary droplet radius concentration n(r)	</a:t>
            </a:r>
          </a:p>
          <a:p>
            <a:pPr lvl="2"/>
            <a:r>
              <a:rPr lang="en-US" dirty="0" smtClean="0"/>
              <a:t>See affect on cloud properties</a:t>
            </a:r>
          </a:p>
          <a:p>
            <a:pPr lvl="2"/>
            <a:endParaRPr lang="en-US" dirty="0"/>
          </a:p>
          <a:p>
            <a:r>
              <a:rPr lang="en-US" dirty="0" smtClean="0"/>
              <a:t>Radiative comparison</a:t>
            </a:r>
          </a:p>
          <a:p>
            <a:pPr lvl="1"/>
            <a:r>
              <a:rPr lang="en-US" dirty="0" smtClean="0"/>
              <a:t>Compare two clouds</a:t>
            </a:r>
          </a:p>
          <a:p>
            <a:pPr lvl="2"/>
            <a:r>
              <a:rPr lang="en-US" dirty="0" smtClean="0"/>
              <a:t>Arctic Stratus</a:t>
            </a:r>
          </a:p>
          <a:p>
            <a:pPr lvl="2"/>
            <a:r>
              <a:rPr lang="en-US" dirty="0" smtClean="0"/>
              <a:t>Eastern Pacific  Marine Stratocumulus</a:t>
            </a:r>
          </a:p>
          <a:p>
            <a:pPr lvl="2"/>
            <a:endParaRPr lang="en-US" dirty="0"/>
          </a:p>
          <a:p>
            <a:r>
              <a:rPr lang="en-US" dirty="0" smtClean="0"/>
              <a:t>How do these clouds affect global temperature?</a:t>
            </a:r>
          </a:p>
          <a:p>
            <a:pPr lvl="1"/>
            <a:r>
              <a:rPr lang="en-US" dirty="0" smtClean="0"/>
              <a:t>Relation to droplet size?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711746" y="1277032"/>
            <a:ext cx="3001282" cy="4443220"/>
            <a:chOff x="8711746" y="1277032"/>
            <a:chExt cx="3001282" cy="4443220"/>
          </a:xfrm>
        </p:grpSpPr>
        <p:pic>
          <p:nvPicPr>
            <p:cNvPr id="1026" name="Picture 2" descr="Photo: Stratus clouds over Inglefield Ba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746" y="1277032"/>
              <a:ext cx="3001282" cy="2249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eoimages.gsfc.nasa.gov/images/imagerecords/7000/7007/Oregon_AMO_2006272_lr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5083" y="3751263"/>
              <a:ext cx="1514607" cy="196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147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257" y="804437"/>
            <a:ext cx="6081486" cy="45611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78385" y="-52090"/>
            <a:ext cx="39272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4400" dirty="0">
                <a:latin typeface="+mj-lt"/>
              </a:rPr>
              <a:t>Sensitivity</a:t>
            </a:r>
            <a:r>
              <a:rPr kumimoji="1" lang="zh-CN" altLang="en-US" sz="3200" b="1" dirty="0"/>
              <a:t> </a:t>
            </a:r>
            <a:r>
              <a:rPr kumimoji="1" lang="en-US" altLang="zh-CN" sz="4400" dirty="0">
                <a:latin typeface="+mj-lt"/>
              </a:rPr>
              <a:t>study</a:t>
            </a:r>
            <a:endParaRPr kumimoji="1" lang="zh-CN" altLang="en-US" sz="4400" dirty="0">
              <a:latin typeface="+mj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81641" y="5191381"/>
            <a:ext cx="5920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/>
              <a:t>Plot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particle</a:t>
            </a:r>
            <a:r>
              <a:rPr kumimoji="1" lang="zh-CN" altLang="en-US" dirty="0"/>
              <a:t> </a:t>
            </a:r>
            <a:r>
              <a:rPr kumimoji="1" lang="en-US" altLang="zh-CN" dirty="0"/>
              <a:t>size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distribution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EPMS</a:t>
            </a:r>
            <a:endParaRPr kumimoji="1" lang="en-US" altLang="zh-CN" dirty="0"/>
          </a:p>
          <a:p>
            <a:r>
              <a:rPr kumimoji="1" lang="en-US" altLang="zh-CN" dirty="0" smtClean="0"/>
              <a:t>Varying  </a:t>
            </a:r>
            <a:r>
              <a:rPr kumimoji="1" lang="en-US" altLang="zh-CN" dirty="0"/>
              <a:t>the </a:t>
            </a:r>
            <a:r>
              <a:rPr kumimoji="1" lang="en-US" altLang="zh-CN" dirty="0" smtClean="0"/>
              <a:t>concentration from 0 to 100 times the measured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572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7527" y="976745"/>
            <a:ext cx="7715003" cy="4888181"/>
            <a:chOff x="1524000" y="231775"/>
            <a:chExt cx="9042401" cy="6584950"/>
          </a:xfrm>
        </p:grpSpPr>
        <p:pic>
          <p:nvPicPr>
            <p:cNvPr id="10" name="图片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626" y="231775"/>
              <a:ext cx="4930775" cy="3171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图片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3403600"/>
              <a:ext cx="4457700" cy="3327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图片 11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31775"/>
              <a:ext cx="4457700" cy="3171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图片 12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625" y="3403600"/>
              <a:ext cx="4930775" cy="3413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8712529" y="2812323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Linear dependence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Expected since n(r) is varied linearly</a:t>
            </a:r>
            <a:endParaRPr lang="en-US" dirty="0"/>
          </a:p>
        </p:txBody>
      </p:sp>
      <p:sp>
        <p:nvSpPr>
          <p:cNvPr id="8" name="文本框 4"/>
          <p:cNvSpPr txBox="1"/>
          <p:nvPr/>
        </p:nvSpPr>
        <p:spPr>
          <a:xfrm>
            <a:off x="1743673" y="-52090"/>
            <a:ext cx="81966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4400" dirty="0" smtClean="0">
                <a:latin typeface="+mj-lt"/>
              </a:rPr>
              <a:t>Sensitivity Study – Cloud </a:t>
            </a:r>
            <a:r>
              <a:rPr kumimoji="1" lang="en-US" altLang="zh-CN" sz="4400" dirty="0">
                <a:latin typeface="+mj-lt"/>
              </a:rPr>
              <a:t>P</a:t>
            </a:r>
            <a:r>
              <a:rPr kumimoji="1" lang="en-US" altLang="zh-CN" sz="4400" dirty="0" smtClean="0">
                <a:latin typeface="+mj-lt"/>
              </a:rPr>
              <a:t>roperties</a:t>
            </a:r>
            <a:endParaRPr kumimoji="1" lang="zh-CN" alt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94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20090" y="1160031"/>
            <a:ext cx="9144000" cy="3476625"/>
            <a:chOff x="1524000" y="1450976"/>
            <a:chExt cx="9144000" cy="3476625"/>
          </a:xfrm>
        </p:grpSpPr>
        <p:pic>
          <p:nvPicPr>
            <p:cNvPr id="4" name="图片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450976"/>
              <a:ext cx="4381500" cy="3413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图片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500" y="1450976"/>
              <a:ext cx="4762500" cy="3476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文本框 4"/>
          <p:cNvSpPr txBox="1"/>
          <p:nvPr/>
        </p:nvSpPr>
        <p:spPr>
          <a:xfrm>
            <a:off x="1743673" y="-52090"/>
            <a:ext cx="81966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4400" dirty="0" smtClean="0">
                <a:latin typeface="+mj-lt"/>
              </a:rPr>
              <a:t>Sensitivity Study – Cloud </a:t>
            </a:r>
            <a:r>
              <a:rPr kumimoji="1" lang="en-US" altLang="zh-CN" sz="4400" dirty="0">
                <a:latin typeface="+mj-lt"/>
              </a:rPr>
              <a:t>P</a:t>
            </a:r>
            <a:r>
              <a:rPr kumimoji="1" lang="en-US" altLang="zh-CN" sz="4400" dirty="0" smtClean="0">
                <a:latin typeface="+mj-lt"/>
              </a:rPr>
              <a:t>roperties</a:t>
            </a:r>
            <a:endParaRPr kumimoji="1" lang="zh-CN" altLang="en-US" sz="4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1700" y="4914900"/>
            <a:ext cx="8104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Expected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Concentration changes, distribution is constant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400" dirty="0" smtClean="0">
                <a:latin typeface="+mj-lt"/>
              </a:rPr>
              <a:t>Radiative Properties - Comparison</a:t>
            </a:r>
            <a:endParaRPr kumimoji="1" lang="zh-CN" altLang="en-US" sz="4400" dirty="0">
              <a:latin typeface="+mj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24000" y="5017492"/>
            <a:ext cx="2836718" cy="871540"/>
            <a:chOff x="1524000" y="5017492"/>
            <a:chExt cx="2836718" cy="871540"/>
          </a:xfrm>
        </p:grpSpPr>
        <p:sp>
          <p:nvSpPr>
            <p:cNvPr id="2" name="Down Arrow 1"/>
            <p:cNvSpPr/>
            <p:nvPr/>
          </p:nvSpPr>
          <p:spPr>
            <a:xfrm rot="10800000">
              <a:off x="1963882" y="5017492"/>
              <a:ext cx="519546" cy="55071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24000" y="5519700"/>
              <a:ext cx="2836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Heating rate</a:t>
              </a:r>
              <a:endParaRPr lang="en-US" dirty="0"/>
            </a:p>
          </p:txBody>
        </p:sp>
      </p:grpSp>
      <p:pic>
        <p:nvPicPr>
          <p:cNvPr id="5" name="图片 4" descr="Screen Shot 2014-12-04 at 2.55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33501"/>
            <a:ext cx="9144000" cy="362213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015101" y="4975456"/>
            <a:ext cx="3967590" cy="911311"/>
            <a:chOff x="3015101" y="4975456"/>
            <a:chExt cx="3967590" cy="911311"/>
          </a:xfrm>
        </p:grpSpPr>
        <p:sp>
          <p:nvSpPr>
            <p:cNvPr id="4" name="Right Arrow 3"/>
            <p:cNvSpPr/>
            <p:nvPr/>
          </p:nvSpPr>
          <p:spPr>
            <a:xfrm>
              <a:off x="3015101" y="5250815"/>
              <a:ext cx="810491" cy="27535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 rot="10800000">
              <a:off x="4528701" y="4975456"/>
              <a:ext cx="519546" cy="55071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45973" y="5517435"/>
              <a:ext cx="2836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Liquid Water Path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36220" y="5017492"/>
            <a:ext cx="3704349" cy="878014"/>
            <a:chOff x="5836220" y="5017492"/>
            <a:chExt cx="3704349" cy="878014"/>
          </a:xfrm>
        </p:grpSpPr>
        <p:sp>
          <p:nvSpPr>
            <p:cNvPr id="10" name="Right Arrow 9"/>
            <p:cNvSpPr/>
            <p:nvPr/>
          </p:nvSpPr>
          <p:spPr>
            <a:xfrm>
              <a:off x="5836220" y="5250815"/>
              <a:ext cx="810491" cy="27535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 rot="10800000">
              <a:off x="7077932" y="5017492"/>
              <a:ext cx="519546" cy="55071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03851" y="5526174"/>
              <a:ext cx="2836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Optical depth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825592" y="3304309"/>
            <a:ext cx="7684057" cy="2580915"/>
            <a:chOff x="3825592" y="3304309"/>
            <a:chExt cx="7684057" cy="2580915"/>
          </a:xfrm>
        </p:grpSpPr>
        <p:grpSp>
          <p:nvGrpSpPr>
            <p:cNvPr id="20" name="Group 19"/>
            <p:cNvGrpSpPr/>
            <p:nvPr/>
          </p:nvGrpSpPr>
          <p:grpSpPr>
            <a:xfrm>
              <a:off x="8037358" y="4988359"/>
              <a:ext cx="3472291" cy="896865"/>
              <a:chOff x="8037358" y="4988359"/>
              <a:chExt cx="3472291" cy="896865"/>
            </a:xfrm>
          </p:grpSpPr>
          <p:sp>
            <p:nvSpPr>
              <p:cNvPr id="13" name="Right Arrow 12"/>
              <p:cNvSpPr/>
              <p:nvPr/>
            </p:nvSpPr>
            <p:spPr>
              <a:xfrm>
                <a:off x="8037358" y="5235281"/>
                <a:ext cx="810491" cy="27535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8672931" y="4988359"/>
                <a:ext cx="2836718" cy="896865"/>
                <a:chOff x="8672931" y="4988359"/>
                <a:chExt cx="2836718" cy="896865"/>
              </a:xfrm>
            </p:grpSpPr>
            <p:sp>
              <p:nvSpPr>
                <p:cNvPr id="14" name="Down Arrow 13"/>
                <p:cNvSpPr/>
                <p:nvPr/>
              </p:nvSpPr>
              <p:spPr>
                <a:xfrm>
                  <a:off x="9287729" y="4988359"/>
                  <a:ext cx="519546" cy="550718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8672931" y="5515892"/>
                  <a:ext cx="28367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Radiation Transmission</a:t>
                  </a:r>
                  <a:endParaRPr lang="en-US" dirty="0"/>
                </a:p>
              </p:txBody>
            </p:sp>
          </p:grpSp>
        </p:grpSp>
        <p:sp>
          <p:nvSpPr>
            <p:cNvPr id="21" name="Rectangle 20"/>
            <p:cNvSpPr/>
            <p:nvPr/>
          </p:nvSpPr>
          <p:spPr>
            <a:xfrm>
              <a:off x="3825592" y="3304309"/>
              <a:ext cx="6842408" cy="831273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文本框 6"/>
          <p:cNvSpPr txBox="1"/>
          <p:nvPr/>
        </p:nvSpPr>
        <p:spPr>
          <a:xfrm>
            <a:off x="145465" y="78497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 smtClean="0">
                <a:latin typeface="+mj-lt"/>
              </a:rPr>
              <a:t>Heating Rate – Liquid Water Path Feedback</a:t>
            </a:r>
            <a:endParaRPr kumimoji="1" lang="zh-CN" alt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508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43000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dirty="0" smtClean="0"/>
              <a:t>Radiative Properties –Cloud Properties</a:t>
            </a:r>
            <a:endParaRPr kumimoji="1" lang="en-US" altLang="zh-CN" dirty="0" smtClean="0"/>
          </a:p>
        </p:txBody>
      </p:sp>
      <p:grpSp>
        <p:nvGrpSpPr>
          <p:cNvPr id="30" name="Group 29"/>
          <p:cNvGrpSpPr/>
          <p:nvPr/>
        </p:nvGrpSpPr>
        <p:grpSpPr>
          <a:xfrm>
            <a:off x="0" y="1143000"/>
            <a:ext cx="6431972" cy="4873574"/>
            <a:chOff x="0" y="1143000"/>
            <a:chExt cx="6431972" cy="48735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43000"/>
              <a:ext cx="4208318" cy="315623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55863" y="4416136"/>
              <a:ext cx="6276109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Observations: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EPMS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larger droplets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 smaller distribution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b="1" dirty="0" smtClean="0"/>
                <a:t>Thicker cloud compared to AS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dirty="0" smtClean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6030" y="1143000"/>
            <a:ext cx="6785697" cy="2864934"/>
            <a:chOff x="4956030" y="1143000"/>
            <a:chExt cx="6785697" cy="2864934"/>
          </a:xfrm>
        </p:grpSpPr>
        <p:grpSp>
          <p:nvGrpSpPr>
            <p:cNvPr id="13" name="Group 12"/>
            <p:cNvGrpSpPr/>
            <p:nvPr/>
          </p:nvGrpSpPr>
          <p:grpSpPr>
            <a:xfrm>
              <a:off x="4956030" y="1143000"/>
              <a:ext cx="5362575" cy="891004"/>
              <a:chOff x="4422630" y="1143000"/>
              <a:chExt cx="5362575" cy="891004"/>
            </a:xfrm>
          </p:grpSpPr>
          <p:pic>
            <p:nvPicPr>
              <p:cNvPr id="10" name="Content Placeholder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22630" y="1481554"/>
                <a:ext cx="5362575" cy="55245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330536" y="1143000"/>
                <a:ext cx="18391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 smtClean="0"/>
                  <a:t>Arctic Stratus</a:t>
                </a:r>
                <a:endParaRPr lang="en-US" sz="1600" i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477990" y="1143000"/>
                <a:ext cx="23072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 smtClean="0"/>
                  <a:t>EP Marine Stratocumulus</a:t>
                </a:r>
                <a:endParaRPr lang="en-US" sz="1600" i="1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465618" y="2161275"/>
              <a:ext cx="627610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Observations: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EPMS has </a:t>
              </a:r>
            </a:p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lower </a:t>
              </a:r>
              <a:r>
                <a:rPr lang="en-US" sz="1600" dirty="0" err="1" smtClean="0"/>
                <a:t>transmissivity</a:t>
              </a:r>
              <a:r>
                <a:rPr lang="en-US" sz="1600" dirty="0" smtClean="0"/>
                <a:t> </a:t>
              </a:r>
            </a:p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higher reflectivity</a:t>
              </a:r>
            </a:p>
            <a:p>
              <a:pPr marL="1657350" lvl="3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Higher absorptivity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en-US" sz="1600" b="1" dirty="0" smtClean="0"/>
                <a:t>Less radiation reaches surface than AS</a:t>
              </a:r>
            </a:p>
            <a:p>
              <a:pPr marL="1657350" lvl="3" indent="-285750">
                <a:buFont typeface="Arial" panose="020B0604020202020204" pitchFamily="34" charset="0"/>
                <a:buChar char="•"/>
              </a:pPr>
              <a:endParaRPr lang="en-US" dirty="0" smtClean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616036" y="3702151"/>
            <a:ext cx="8416638" cy="2468311"/>
            <a:chOff x="3616036" y="3702151"/>
            <a:chExt cx="8416638" cy="2468311"/>
          </a:xfrm>
        </p:grpSpPr>
        <p:sp>
          <p:nvSpPr>
            <p:cNvPr id="18" name="TextBox 17"/>
            <p:cNvSpPr txBox="1"/>
            <p:nvPr/>
          </p:nvSpPr>
          <p:spPr>
            <a:xfrm>
              <a:off x="6179128" y="4416136"/>
              <a:ext cx="585354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 smtClean="0"/>
                <a:t>Varying droplet concentration and distribution affects radiative properties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By increasing particle size and decreasing distribution a radiation management scheme is found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dirty="0" smtClean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7128164" y="3702151"/>
              <a:ext cx="0" cy="7971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616036" y="4821382"/>
              <a:ext cx="2722419" cy="7377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591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Conclusions - Relation to Climate Change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5563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Radiation balance within clouds is dependent on cloud properties</a:t>
                </a:r>
              </a:p>
              <a:p>
                <a:pPr lvl="1"/>
                <a:r>
                  <a:rPr lang="en-US" dirty="0" smtClean="0"/>
                  <a:t>Same type, different properties</a:t>
                </a:r>
              </a:p>
              <a:p>
                <a:pPr lvl="1"/>
                <a:r>
                  <a:rPr lang="en-US" dirty="0" smtClean="0"/>
                  <a:t>Different types, different properties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Feedback effect </a:t>
                </a:r>
              </a:p>
              <a:p>
                <a:pPr lvl="1"/>
                <a:r>
                  <a:rPr lang="en-US" dirty="0" smtClean="0"/>
                  <a:t>Radiation properties are related to cloud properties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𝑅𝑎𝑑𝑖𝑎𝑡𝑖𝑜𝑛</m:t>
                    </m:r>
                  </m:oMath>
                </a14:m>
                <a:endParaRPr lang="en-US" b="0" dirty="0" smtClean="0"/>
              </a:p>
              <a:p>
                <a:pPr lvl="2"/>
                <a:endParaRPr lang="en-US" dirty="0" smtClean="0"/>
              </a:p>
              <a:p>
                <a:r>
                  <a:rPr lang="en-US" dirty="0" smtClean="0"/>
                  <a:t>Clouds can (and should) be used for radiation management </a:t>
                </a:r>
              </a:p>
              <a:p>
                <a:pPr lvl="1"/>
                <a:r>
                  <a:rPr lang="en-US" dirty="0" smtClean="0"/>
                  <a:t>Vary cloud properties (artificially)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5563"/>
                <a:ext cx="10515600" cy="4351338"/>
              </a:xfrm>
              <a:blipFill rotWithShape="0">
                <a:blip r:embed="rId2"/>
                <a:stretch>
                  <a:fillRect l="-1043" t="-224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35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would like to thank Dr. Russell for assigning us the project, as well as all of the reviewers whose review contributed to the quality of our work!</a:t>
            </a:r>
          </a:p>
          <a:p>
            <a:endParaRPr lang="en-US" dirty="0" smtClean="0"/>
          </a:p>
        </p:txBody>
      </p:sp>
      <p:pic>
        <p:nvPicPr>
          <p:cNvPr id="3076" name="Picture 4" descr="http://sorcerer.ucsd.edu/images/scrip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019" y="3482814"/>
            <a:ext cx="1745961" cy="180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orgroup.ucsd.edu/template/images/UCSDa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511" y="4001294"/>
            <a:ext cx="1107758" cy="89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api.ning.com/files/oYzEz8M5HCdGl7*fAz4L*C91vxGQycJ57nWZNXGz6TMduH*a2R2jHyGnGlcsM*YOOdYtDFlD8D4FH5Xrr9t39NZDughc*FKl/UCSDcbc.jpg?crop=1%3A1&amp;width=1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713" y="3636010"/>
            <a:ext cx="16287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6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047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Climate Change - </a:t>
            </a:r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3478"/>
            <a:ext cx="10515600" cy="4993485"/>
          </a:xfrm>
        </p:spPr>
        <p:txBody>
          <a:bodyPr/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Ongoing </a:t>
            </a:r>
            <a:r>
              <a:rPr lang="en-US" dirty="0" smtClean="0"/>
              <a:t>climate </a:t>
            </a:r>
            <a:r>
              <a:rPr lang="en-US" dirty="0" smtClean="0"/>
              <a:t>change</a:t>
            </a:r>
          </a:p>
          <a:p>
            <a:pPr lvl="1"/>
            <a:endParaRPr lang="en-US" dirty="0"/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Climate engineering?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climate chan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72" y="1014587"/>
            <a:ext cx="4273443" cy="2415424"/>
          </a:xfrm>
          <a:prstGeom prst="rect">
            <a:avLst/>
          </a:prstGeom>
        </p:spPr>
      </p:pic>
      <p:pic>
        <p:nvPicPr>
          <p:cNvPr id="4100" name="Picture 4" descr="https://benthamsciencepublishers.files.wordpress.com/2013/10/global-warming-is-go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3627170"/>
            <a:ext cx="3502025" cy="224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.kinja-img.com/gawker-media/image/upload/s--fkDz13JB--/c_fit,fl_progressive,q_80,w_636/cjsjg5564wwjvawzyi5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424" y="3598902"/>
            <a:ext cx="4031961" cy="226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4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859" y="5201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Solar Radiation Management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04736" y="1575598"/>
            <a:ext cx="399072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Increasing the albedo of snow or clouds is a form of SRM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Melting glacier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8" name="Picture 7" descr="columbia-icefiel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59" y="2891896"/>
            <a:ext cx="4011324" cy="276799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611317" y="1201478"/>
            <a:ext cx="3584638" cy="4482418"/>
            <a:chOff x="6858226" y="1277564"/>
            <a:chExt cx="3584638" cy="4482418"/>
          </a:xfrm>
        </p:grpSpPr>
        <p:pic>
          <p:nvPicPr>
            <p:cNvPr id="5" name="Picture 4" descr="2000px-Albedo-e_hg.sv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226" y="1277564"/>
              <a:ext cx="3206307" cy="4482418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8219209" y="2026227"/>
              <a:ext cx="1610591" cy="22496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9024505" y="2722418"/>
              <a:ext cx="1397577" cy="4286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9829800" y="3151060"/>
              <a:ext cx="613064" cy="2571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8666018" y="3151060"/>
              <a:ext cx="1756065" cy="4441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9175173" y="2843165"/>
            <a:ext cx="165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Clouds play large role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75173" y="3688773"/>
            <a:ext cx="2763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albedo is proportional to height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Expect low clouds to cool better than high clouds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6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791" y="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Radiative</a:t>
            </a:r>
            <a:r>
              <a:rPr lang="en-US" dirty="0" smtClean="0"/>
              <a:t> Forcing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72046" y="1561255"/>
            <a:ext cx="4448545" cy="4205197"/>
            <a:chOff x="481791" y="1135220"/>
            <a:chExt cx="4650249" cy="5188643"/>
          </a:xfrm>
        </p:grpSpPr>
        <p:pic>
          <p:nvPicPr>
            <p:cNvPr id="5" name="Picture 4" descr="cloud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91" y="2433688"/>
              <a:ext cx="4650249" cy="2754272"/>
            </a:xfrm>
            <a:prstGeom prst="rect">
              <a:avLst/>
            </a:prstGeom>
          </p:spPr>
        </p:pic>
        <p:sp>
          <p:nvSpPr>
            <p:cNvPr id="6" name="Down Arrow 5"/>
            <p:cNvSpPr/>
            <p:nvPr/>
          </p:nvSpPr>
          <p:spPr>
            <a:xfrm>
              <a:off x="1582666" y="1885555"/>
              <a:ext cx="645341" cy="1096266"/>
            </a:xfrm>
            <a:prstGeom prst="down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Up Arrow 6"/>
            <p:cNvSpPr/>
            <p:nvPr/>
          </p:nvSpPr>
          <p:spPr>
            <a:xfrm>
              <a:off x="3442765" y="1885555"/>
              <a:ext cx="721263" cy="1096266"/>
            </a:xfrm>
            <a:prstGeom prst="up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 rot="16200000">
              <a:off x="3507172" y="4527872"/>
              <a:ext cx="725103" cy="1271908"/>
            </a:xfrm>
            <a:prstGeom prst="downArrow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78976" y="1135220"/>
              <a:ext cx="1271700" cy="797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Solar insolation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25190" y="1135220"/>
              <a:ext cx="1480488" cy="797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Reflected</a:t>
              </a:r>
            </a:p>
            <a:p>
              <a:pPr algn="ctr"/>
              <a:r>
                <a:rPr lang="en-US" dirty="0"/>
                <a:t>shortwave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63152" y="5526378"/>
              <a:ext cx="1347622" cy="797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Absorbed shortwave</a:t>
              </a:r>
              <a:endParaRPr lang="en-US" dirty="0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1582666" y="4462856"/>
              <a:ext cx="645341" cy="1096266"/>
            </a:xfrm>
            <a:prstGeom prst="down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27129" y="5526378"/>
              <a:ext cx="1556410" cy="797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Transmitted radiation</a:t>
              </a:r>
              <a:endParaRPr lang="en-US" dirty="0"/>
            </a:p>
          </p:txBody>
        </p:sp>
      </p:grpSp>
      <p:pic>
        <p:nvPicPr>
          <p:cNvPr id="17" name="Picture 16" descr="cloud_type-2eqz3x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161" y="2066504"/>
            <a:ext cx="3977133" cy="319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76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Eastern Pacific Marine </a:t>
            </a:r>
            <a:r>
              <a:rPr lang="en-US" dirty="0" smtClean="0"/>
              <a:t>Stratocumulus</a:t>
            </a:r>
            <a:endParaRPr lang="en-US" dirty="0"/>
          </a:p>
        </p:txBody>
      </p:sp>
      <p:pic>
        <p:nvPicPr>
          <p:cNvPr id="4" name="Picture 3" descr="atlantic_shiptracks_lr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529" y="977508"/>
            <a:ext cx="3308724" cy="2481543"/>
          </a:xfrm>
          <a:prstGeom prst="rect">
            <a:avLst/>
          </a:prstGeom>
        </p:spPr>
      </p:pic>
      <p:pic>
        <p:nvPicPr>
          <p:cNvPr id="5" name="Picture 4" descr="ISS034E016601_-_Stratocumulus_Clouds_-_Pacific_Ocea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29" y="1278845"/>
            <a:ext cx="4145171" cy="2759129"/>
          </a:xfrm>
          <a:prstGeom prst="rect">
            <a:avLst/>
          </a:prstGeom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698" y="3701548"/>
            <a:ext cx="3122386" cy="20778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0058" y="4740451"/>
            <a:ext cx="414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Perturbations in aerosol levels cause the formation of ship tracks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8406245" y="2753591"/>
            <a:ext cx="557646" cy="189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4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674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Description of the Radiative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260" y="1434910"/>
            <a:ext cx="10515600" cy="2175669"/>
          </a:xfrm>
        </p:spPr>
        <p:txBody>
          <a:bodyPr/>
          <a:lstStyle/>
          <a:p>
            <a:r>
              <a:rPr lang="en-US" dirty="0" smtClean="0"/>
              <a:t>The model can be broken into two phases</a:t>
            </a:r>
          </a:p>
          <a:p>
            <a:pPr lvl="1"/>
            <a:r>
              <a:rPr lang="en-US" dirty="0" smtClean="0"/>
              <a:t>Investigation of </a:t>
            </a:r>
            <a:r>
              <a:rPr lang="en-US" b="1" dirty="0" smtClean="0"/>
              <a:t>cloud properties</a:t>
            </a:r>
          </a:p>
          <a:p>
            <a:pPr lvl="1"/>
            <a:r>
              <a:rPr lang="en-US" dirty="0" smtClean="0"/>
              <a:t>Investigation of </a:t>
            </a:r>
            <a:r>
              <a:rPr lang="en-US" b="1" dirty="0" smtClean="0"/>
              <a:t>radiative properties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 descr="http://upload.wikimedia.org/wikipedia/commons/8/81/Sky_over_Washington_Monu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86" y="2141185"/>
            <a:ext cx="4933902" cy="37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203373" y="3068111"/>
            <a:ext cx="7546518" cy="2462292"/>
            <a:chOff x="1203373" y="3068111"/>
            <a:chExt cx="7546518" cy="2462292"/>
          </a:xfrm>
        </p:grpSpPr>
        <p:grpSp>
          <p:nvGrpSpPr>
            <p:cNvPr id="14" name="Group 13"/>
            <p:cNvGrpSpPr/>
            <p:nvPr/>
          </p:nvGrpSpPr>
          <p:grpSpPr>
            <a:xfrm>
              <a:off x="1203373" y="3068111"/>
              <a:ext cx="7546518" cy="2462292"/>
              <a:chOff x="1203373" y="3068111"/>
              <a:chExt cx="7546518" cy="246229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321137" y="3071916"/>
                <a:ext cx="5110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Droplet Data</a:t>
                </a:r>
                <a:endParaRPr lang="en-US" dirty="0"/>
              </a:p>
            </p:txBody>
          </p:sp>
          <p:sp>
            <p:nvSpPr>
              <p:cNvPr id="6" name="Down Arrow 5"/>
              <p:cNvSpPr/>
              <p:nvPr/>
            </p:nvSpPr>
            <p:spPr>
              <a:xfrm>
                <a:off x="1910184" y="3495921"/>
                <a:ext cx="519546" cy="55071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03373" y="4085464"/>
                <a:ext cx="5110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Cloud Properties	</a:t>
                </a:r>
                <a:r>
                  <a:rPr lang="en-US" dirty="0"/>
                  <a:t> </a:t>
                </a:r>
                <a:r>
                  <a:rPr lang="en-US" dirty="0" smtClean="0"/>
                  <a:t>        Radiative Properties</a:t>
                </a:r>
                <a:endParaRPr lang="en-US" dirty="0"/>
              </a:p>
            </p:txBody>
          </p:sp>
          <p:sp>
            <p:nvSpPr>
              <p:cNvPr id="8" name="Down Arrow 7"/>
              <p:cNvSpPr/>
              <p:nvPr/>
            </p:nvSpPr>
            <p:spPr>
              <a:xfrm>
                <a:off x="4235437" y="3471953"/>
                <a:ext cx="519546" cy="55071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276284" y="5161071"/>
                <a:ext cx="5110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Relation to </a:t>
                </a:r>
                <a:r>
                  <a:rPr lang="en-US" dirty="0"/>
                  <a:t>C</a:t>
                </a:r>
                <a:r>
                  <a:rPr lang="en-US" dirty="0" smtClean="0"/>
                  <a:t>limate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639056" y="3068111"/>
                <a:ext cx="5110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Radiation Flux Data</a:t>
                </a:r>
                <a:endParaRPr lang="en-US" dirty="0"/>
              </a:p>
            </p:txBody>
          </p:sp>
        </p:grpSp>
        <p:sp>
          <p:nvSpPr>
            <p:cNvPr id="13" name="Left-Right-Up Arrow 12"/>
            <p:cNvSpPr/>
            <p:nvPr/>
          </p:nvSpPr>
          <p:spPr>
            <a:xfrm rot="10800000">
              <a:off x="2374876" y="4493621"/>
              <a:ext cx="1805707" cy="706275"/>
            </a:xfrm>
            <a:prstGeom prst="leftRigh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346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Cloud Properties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7805" y="1325563"/>
            <a:ext cx="4645995" cy="35023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74319" y="1325563"/>
                <a:ext cx="6433485" cy="4650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Measured Droplet data from airplane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Can use data to derive several properties of clouds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Total number concentration: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𝑑𝑟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≈∑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Liquid water mixing ratio: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nary>
                      <m:naryPr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𝑑𝑟</m:t>
                        </m:r>
                      </m:e>
                    </m:nary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Liquid water path: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𝑾𝒍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𝒄𝒃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𝒄𝒕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𝒅𝒛</m:t>
                    </m:r>
                  </m:oMath>
                </a14:m>
                <a:endParaRPr lang="en-US" b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Mean droplet radius: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𝑟𝑑𝑟</m:t>
                            </m:r>
                          </m:e>
                        </m:nary>
                      </m:num>
                      <m:den>
                        <m:nary>
                          <m:naryPr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e>
                        </m:nary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Effective radius: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e>
                        </m:nary>
                      </m:num>
                      <m:den>
                        <m:nary>
                          <m:naryPr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" y="1325563"/>
                <a:ext cx="6433485" cy="4650697"/>
              </a:xfrm>
              <a:prstGeom prst="rect">
                <a:avLst/>
              </a:prstGeom>
              <a:blipFill rotWithShape="0">
                <a:blip r:embed="rId3"/>
                <a:stretch>
                  <a:fillRect l="-569" t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469380" y="4953140"/>
            <a:ext cx="5202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Figure 1: Droplet distribution from Lu. et al</a:t>
            </a:r>
            <a:r>
              <a:rPr lang="en-US" i="1" dirty="0" smtClean="0"/>
              <a:t>. (2009) </a:t>
            </a:r>
            <a:r>
              <a:rPr lang="en-US" i="1" dirty="0"/>
              <a:t>The </a:t>
            </a:r>
            <a:r>
              <a:rPr lang="en-US" i="1" dirty="0" smtClean="0"/>
              <a:t>red </a:t>
            </a:r>
            <a:r>
              <a:rPr lang="en-US" i="1" dirty="0"/>
              <a:t>curve was taken as the distribution for an "undisturbed" cloud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Cloud Properties: Leading to Radiation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5563"/>
                <a:ext cx="10515600" cy="4851400"/>
              </a:xfrm>
            </p:spPr>
            <p:txBody>
              <a:bodyPr/>
              <a:lstStyle/>
              <a:p>
                <a:r>
                  <a:rPr lang="en-US" dirty="0" smtClean="0"/>
                  <a:t>Extinction Coefficient</a:t>
                </a:r>
              </a:p>
              <a:p>
                <a:pPr lvl="1"/>
                <a:r>
                  <a:rPr lang="en-US" dirty="0" smtClean="0"/>
                  <a:t>Measure of light  that is scattered or absorbed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𝑑𝑟</m:t>
                        </m:r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𝑑𝑟</m:t>
                    </m:r>
                  </m:oMath>
                </a14:m>
                <a:endParaRPr lang="en-US" dirty="0" smtClean="0"/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≈2</m:t>
                    </m:r>
                  </m:oMath>
                </a14:m>
                <a:r>
                  <a:rPr lang="en-US" dirty="0" smtClean="0"/>
                  <a:t> (short wavelength, large radius)</a:t>
                </a:r>
              </a:p>
              <a:p>
                <a:endParaRPr lang="en-US" dirty="0"/>
              </a:p>
              <a:p>
                <a:r>
                  <a:rPr lang="en-US" dirty="0" smtClean="0"/>
                  <a:t>Optical Depth</a:t>
                </a:r>
              </a:p>
              <a:p>
                <a:pPr lvl="1"/>
                <a:r>
                  <a:rPr lang="en-US" dirty="0" smtClean="0"/>
                  <a:t>Measure of </a:t>
                </a:r>
                <a:r>
                  <a:rPr lang="en-US" dirty="0" smtClean="0"/>
                  <a:t>resistance </a:t>
                </a:r>
                <a:r>
                  <a:rPr lang="en-US" dirty="0" smtClean="0"/>
                  <a:t>to radiation traveling through a cloud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=∫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𝑑𝑧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5563"/>
                <a:ext cx="10515600" cy="4851400"/>
              </a:xfrm>
              <a:blipFill rotWithShape="0">
                <a:blip r:embed="rId2"/>
                <a:stretch>
                  <a:fillRect l="-1043" t="-2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://eetd.lbl.gov/newsletter/nl19/images/spectr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1325563"/>
            <a:ext cx="28575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thumb/3/33/Modis_aerosol_optical_depth.png/1280px-Modis_aerosol_optical_dept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241" y="4296989"/>
            <a:ext cx="2956559" cy="165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02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Radiative Properties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384" y="1380604"/>
            <a:ext cx="5153615" cy="242887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304404" y="1140097"/>
            <a:ext cx="4049395" cy="2581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2384" y="3948798"/>
            <a:ext cx="515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i="1" dirty="0"/>
              <a:t>Figure </a:t>
            </a:r>
            <a:r>
              <a:rPr lang="en-US" sz="1200" i="1" dirty="0" smtClean="0"/>
              <a:t>2: </a:t>
            </a:r>
            <a:r>
              <a:rPr lang="en-US" sz="1200" i="1" dirty="0" err="1" smtClean="0"/>
              <a:t>Longwave</a:t>
            </a:r>
            <a:r>
              <a:rPr lang="en-US" sz="1200" i="1" dirty="0" smtClean="0"/>
              <a:t> </a:t>
            </a:r>
            <a:r>
              <a:rPr lang="en-US" sz="1200" i="1" dirty="0"/>
              <a:t>radiation balance from Nicholls (1984). The blue lines represent the cloud top and bottom. The orange lines represent the flux values.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7304404" y="3865495"/>
            <a:ext cx="4049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200" i="1" dirty="0" smtClean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3: The solar flux as measured by </a:t>
            </a:r>
            <a:r>
              <a:rPr lang="en-US" sz="1200" i="1" dirty="0" err="1" smtClean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Hayasaka</a:t>
            </a:r>
            <a:r>
              <a:rPr lang="en-US" sz="1200" i="1" dirty="0" smtClean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 1985. The colored lines represent the average of each of the measured fluxes.</a:t>
            </a:r>
            <a:endParaRPr lang="en-US" sz="12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2384" y="5042723"/>
            <a:ext cx="1072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Airplanes equipped with radiometer measured fluxes at the top and bottom of clouds</a:t>
            </a:r>
            <a:endParaRPr lang="en-US" dirty="0"/>
          </a:p>
        </p:txBody>
      </p:sp>
      <p:pic>
        <p:nvPicPr>
          <p:cNvPr id="6146" name="Picture 2" descr="http://www.photogic.com/wp-content/uploads/plane-above-clou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304" y="4658877"/>
            <a:ext cx="1542596" cy="115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6017419" y="1742067"/>
            <a:ext cx="1281498" cy="981624"/>
            <a:chOff x="6022905" y="1645823"/>
            <a:chExt cx="1281498" cy="981624"/>
          </a:xfrm>
        </p:grpSpPr>
        <p:sp>
          <p:nvSpPr>
            <p:cNvPr id="11" name="TextBox 10"/>
            <p:cNvSpPr txBox="1"/>
            <p:nvPr/>
          </p:nvSpPr>
          <p:spPr>
            <a:xfrm>
              <a:off x="6095999" y="1645823"/>
              <a:ext cx="12084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Cloud top</a:t>
              </a:r>
              <a:endParaRPr lang="en-US" sz="11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22905" y="2365837"/>
              <a:ext cx="97494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/>
                <a:t>Cloud Bottom</a:t>
              </a:r>
              <a:endParaRPr lang="en-US" sz="11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67634" y="630035"/>
            <a:ext cx="2318612" cy="1277398"/>
            <a:chOff x="1567634" y="630035"/>
            <a:chExt cx="2318612" cy="1277398"/>
          </a:xfrm>
        </p:grpSpPr>
        <p:grpSp>
          <p:nvGrpSpPr>
            <p:cNvPr id="25" name="Group 24"/>
            <p:cNvGrpSpPr/>
            <p:nvPr/>
          </p:nvGrpSpPr>
          <p:grpSpPr>
            <a:xfrm>
              <a:off x="1567634" y="980067"/>
              <a:ext cx="1676400" cy="927366"/>
              <a:chOff x="1589314" y="718457"/>
              <a:chExt cx="1676400" cy="927366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H="1">
                <a:off x="1589314" y="718457"/>
                <a:ext cx="1262743" cy="9273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>
                <a:off x="2024744" y="718457"/>
                <a:ext cx="827313" cy="9273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H="1">
                <a:off x="2677886" y="718457"/>
                <a:ext cx="174171" cy="9273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2852057" y="718457"/>
                <a:ext cx="413657" cy="762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1622018" y="630035"/>
              <a:ext cx="2264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Flux measurements</a:t>
              </a:r>
              <a:endParaRPr 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830377" y="5547148"/>
                <a:ext cx="4375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Different radiometers for different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range</a:t>
                </a:r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377" y="5547148"/>
                <a:ext cx="437505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114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22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4380</TotalTime>
  <Words>949</Words>
  <Application>Microsoft Office PowerPoint</Application>
  <PresentationFormat>Widescreen</PresentationFormat>
  <Paragraphs>186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SimSun</vt:lpstr>
      <vt:lpstr>Arial</vt:lpstr>
      <vt:lpstr>Calibri</vt:lpstr>
      <vt:lpstr>Calibri Light</vt:lpstr>
      <vt:lpstr>Cambria Math</vt:lpstr>
      <vt:lpstr>Times New Roman</vt:lpstr>
      <vt:lpstr>Office Theme</vt:lpstr>
      <vt:lpstr>Radiative Properties of Eastern Pacific Stratocumulus Clouds </vt:lpstr>
      <vt:lpstr>Climate Change - Implications</vt:lpstr>
      <vt:lpstr>Solar Radiation Management</vt:lpstr>
      <vt:lpstr>Radiative Forcing</vt:lpstr>
      <vt:lpstr>Eastern Pacific Marine Stratocumulus</vt:lpstr>
      <vt:lpstr>Description of the Radiative Model</vt:lpstr>
      <vt:lpstr>Cloud Properties</vt:lpstr>
      <vt:lpstr>Cloud Properties: Leading to Radiation</vt:lpstr>
      <vt:lpstr>Radiative Properties</vt:lpstr>
      <vt:lpstr>Radiative Properties: Relation to Climate</vt:lpstr>
      <vt:lpstr>Model Assumptions and Shortcomings</vt:lpstr>
      <vt:lpstr>Case Study</vt:lpstr>
      <vt:lpstr>PowerPoint Presentation</vt:lpstr>
      <vt:lpstr>PowerPoint Presentation</vt:lpstr>
      <vt:lpstr>PowerPoint Presentation</vt:lpstr>
      <vt:lpstr>PowerPoint Presentation</vt:lpstr>
      <vt:lpstr>Radiative Properties –Cloud Properties</vt:lpstr>
      <vt:lpstr>Conclusions - Relation to Climate Change</vt:lpstr>
      <vt:lpstr>Thank You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Zactus</dc:creator>
  <cp:lastModifiedBy>Zactus</cp:lastModifiedBy>
  <cp:revision>36</cp:revision>
  <dcterms:created xsi:type="dcterms:W3CDTF">2014-12-04T22:40:18Z</dcterms:created>
  <dcterms:modified xsi:type="dcterms:W3CDTF">2014-12-08T23:09:50Z</dcterms:modified>
</cp:coreProperties>
</file>