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7" r:id="rId4"/>
    <p:sldId id="275" r:id="rId5"/>
    <p:sldId id="258" r:id="rId6"/>
    <p:sldId id="276" r:id="rId7"/>
    <p:sldId id="259" r:id="rId8"/>
    <p:sldId id="260" r:id="rId9"/>
    <p:sldId id="262" r:id="rId10"/>
    <p:sldId id="266" r:id="rId11"/>
    <p:sldId id="267" r:id="rId12"/>
    <p:sldId id="268" r:id="rId13"/>
    <p:sldId id="272" r:id="rId14"/>
    <p:sldId id="269" r:id="rId15"/>
    <p:sldId id="273" r:id="rId16"/>
    <p:sldId id="270" r:id="rId17"/>
    <p:sldId id="271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F9AFDD-E4F1-8746-899F-0C5B9B9FE4A9}">
          <p14:sldIdLst>
            <p14:sldId id="256"/>
            <p14:sldId id="274"/>
            <p14:sldId id="257"/>
            <p14:sldId id="275"/>
            <p14:sldId id="258"/>
            <p14:sldId id="276"/>
            <p14:sldId id="259"/>
            <p14:sldId id="260"/>
            <p14:sldId id="262"/>
            <p14:sldId id="266"/>
            <p14:sldId id="267"/>
            <p14:sldId id="268"/>
            <p14:sldId id="272"/>
            <p14:sldId id="269"/>
            <p14:sldId id="273"/>
            <p14:sldId id="270"/>
            <p14:sldId id="271"/>
            <p14:sldId id="277"/>
            <p14:sldId id="278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222B-796C-0044-A7AD-743A3C5C7DB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097A-8A59-E243-9EB0-69ADB27D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4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222B-796C-0044-A7AD-743A3C5C7DB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097A-8A59-E243-9EB0-69ADB27D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8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222B-796C-0044-A7AD-743A3C5C7DB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097A-8A59-E243-9EB0-69ADB27D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1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222B-796C-0044-A7AD-743A3C5C7DB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097A-8A59-E243-9EB0-69ADB27D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1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222B-796C-0044-A7AD-743A3C5C7DB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097A-8A59-E243-9EB0-69ADB27D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2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222B-796C-0044-A7AD-743A3C5C7DB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097A-8A59-E243-9EB0-69ADB27D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7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222B-796C-0044-A7AD-743A3C5C7DB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097A-8A59-E243-9EB0-69ADB27D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3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222B-796C-0044-A7AD-743A3C5C7DB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097A-8A59-E243-9EB0-69ADB27D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5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222B-796C-0044-A7AD-743A3C5C7DB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097A-8A59-E243-9EB0-69ADB27D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0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222B-796C-0044-A7AD-743A3C5C7DB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097A-8A59-E243-9EB0-69ADB27D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1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222B-796C-0044-A7AD-743A3C5C7DB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097A-8A59-E243-9EB0-69ADB27D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4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B222B-796C-0044-A7AD-743A3C5C7DB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7097A-8A59-E243-9EB0-69ADB27D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7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of volcanic effects on global solar insulation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Mari </a:t>
            </a:r>
            <a:r>
              <a:rPr lang="en-US" sz="1800" b="1" dirty="0" err="1"/>
              <a:t>Masdal</a:t>
            </a:r>
            <a:r>
              <a:rPr lang="en-US" sz="1800" b="1" dirty="0"/>
              <a:t>, Jonas </a:t>
            </a:r>
            <a:r>
              <a:rPr lang="en-US" sz="1800" b="1" dirty="0" err="1"/>
              <a:t>Coyet</a:t>
            </a:r>
            <a:r>
              <a:rPr lang="en-US" sz="1800" b="1" dirty="0"/>
              <a:t>, Morven Muilwijk &amp; Nikolai </a:t>
            </a:r>
            <a:r>
              <a:rPr lang="en-US" sz="1800" b="1" dirty="0" err="1" smtClean="0"/>
              <a:t>Aksnes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2013</a:t>
            </a:r>
            <a:endParaRPr lang="en-US" sz="1800" dirty="0"/>
          </a:p>
        </p:txBody>
      </p:sp>
      <p:sp>
        <p:nvSpPr>
          <p:cNvPr id="5" name="Rektangel 4"/>
          <p:cNvSpPr/>
          <p:nvPr/>
        </p:nvSpPr>
        <p:spPr>
          <a:xfrm>
            <a:off x="2511721" y="5638800"/>
            <a:ext cx="4480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SIO 217a Atmospheric and Climate Sciences I</a:t>
            </a:r>
            <a:endParaRPr lang="nb-NO" dirty="0"/>
          </a:p>
        </p:txBody>
      </p:sp>
      <p:sp>
        <p:nvSpPr>
          <p:cNvPr id="6" name="AutoShape 2" descr="data:image/jpeg;base64,/9j/4AAQSkZJRgABAQAAAQABAAD/2wCEAAkGBhQSEBUUEhQVFBQVGRwYGBYXGBwbHBweHRwcGxccHB4cICYfIRolIBgaHy8gJSgqLCwsGyAxNTAqNyYrLikBCQoKDAsMFA4OFikbHhkpKSkpKSkpKSkpKSkpKSkpKSkpKSkpKSkpKSkpKSkpKSkpKSkpKSkpKSkpKSkpKSkpKf/AABEIAOEA4AMBIgACEQEDEQH/xAAcAAACAgMBAQAAAAAAAAAAAAAABgUHAgMEAQj/xABQEAACAQIEAgcEBgUHCgUFAQABAgMEEQAFEiEGMQcTQVFhcYEUIjKRFUJSYoKiIzNykqEIJDVDk7HBFlNUY6OywtHS8Bc0RGSDc8PT4eMl/8QAFAEBAAAAAAAAAAAAAAAAAAAAAP/EABQRAQAAAAAAAAAAAAAAAAAAAAD/2gAMAwEAAhEDEQA/ALxwYMGAMGDBgDBgwYAwYwllCqWYhVAuSTYADmST2YrPiTpuiWT2fLImrqg7AqCYwfDT7z/hsPvYCzncAEk2A3JOEniHpky2kuDP17j6kA1/muEH718KUfRxmuakPm1WYIjv7NFb5ED9GD4nWe/DFDw5kmTBTIIVk2s0x6yU+KrYkfgUYCC/8XMyrP6Nytyp5Sy6ip9RoQH8RwfQXE1V+tq4aRT9VSoI8jGjH8+LGp+KImrpKKzrNHGsouBpdGNrob3NiQDcDwvhUp8zzDNJ6n2SpWipaaVoFfqllklkT4yQ+yoCRa25/uCIHQtWS71WcVL96jWR6FpP8MYz/wAnaF93ralj3sFP9+JbLeLat6TM6WrsldRQuesi90OGiYxSL3HYHa3MbDcCB4N4sqvouamq5WM0lHLUUk+s6nXQ2pdfxdbGwvzvbwAwGxP5OqJvFXzoe8IP8GGM16Fa6IfzfOZ18CJFHrplP92Hvo5rGlyqkeRmd2iXUzEkk8iSTuTtzxB5lndXXZnLQ0UwpYqVFaeoEayOXfdY1De6Ba9zzuD6hA/QHE1L+qq4apR9VypJ8zIin8+PD0tZnR/0llbBRzli1BR6++hP4hhl4bzqrgzJsurpVqNUPXwVAQIxAbSyOq+7qHO47vHbyo6WYEq6iA09U8dO2iSoiiMkatb3g2ndbG45HkcBnw90yZbV2An6hz9ScaPzXKfmvh2RwQCDcHcEYRqjgrKM4gE6RIQ97TQgxPcGxvsLkHb3lOFaTo3zXKiXymrM0Q39mlsPQA/oyfEaD3YC48GKw4b6bozJ7PmcTUNQNiWBEZPjq95PW4+9izIpQyhlIZSLgg3BB5EEcxgM8GDBgDBgwYAwYMGAMGDBgDBgwYAwucZ8eU2WRa6hru3wRLu7+Q7F72Ow89sQ3SP0nLQWgp16+uksEiALadXwlgNyT2INz4DEVwP0WMZfb83b2irf3gjkMsfdf6pYdgHur2X2ICGhyPM+ISJKxmosvO6QrfU47DY2Lftvt2quLM4a4coqD+b0qxxyadTC4MrLe2tifeK32vyB2FsJfEnSmZZ4aaiYwwzydScxeMtHq7VhvZWN7DUTbfu3xI9JOWS05p80p7yTUW0w5GWA/rQbC1xu3Kwux7BgO6biOSTMZ8sqL0/Wxa6WeFrOy79ZYsCBILE7DYAnuJWZ+GoMozuilRNUNWrU7PKTIyzXuj6nuQzmy7W2DYOkbiGmqYsvqaGZJKxZ0enjQ3kYNbrEZRuo2F9VuRHbh94v4VjzCm6iRmjIZZEkW2pGU3DC/ba48icArcfqabNsrrh8LSGklP3Zb9XfwBLt6DHNl9dNk1XVRSUtTPSVEzVEMtPGZCrPbXG4HKxAt5X7dpzirpEyunGiqmjmZCG6tVErBlN1NgCqsDuLkWwuf+MlTU/0dlVRMp5SSXVfXSCv5xgJHhzJqirqMwrZoWpkq4RTwwybSaVUgvIPqkns58+4E88PRxNPkNPTS2gracMYn1A6W1ONJZL+46EAgX5jY2tjlNRxPUco6SjHZfSx/iZN/TGv/JPiY7/SVP8A9/8AwYB36PMllpMsp6eo09bGGVtJuPjYrY/skYV5lqMpzOrqFpJqukrdDk0665I3UEEFbglTqJvy3HcccP0BxQnKupX8CF/xgGMvbOKIecNJUjwKj/jQ3wHTQVU71dTnNVA9NBT0rRwQy7SMBd2dh9Uk3UDt1DuueHo14azOGkSrhqIWNYTPLT1CMAS52ZZUuwZlsfhI35HG2XpfqacFc0ymeJOTOg1Ib8xZgFI/GcNXDXSfltWFSGoRG2AikHVt4ABtj5KTgGpmCqSbKALk8gO0nyxX9F0j1lYZJcvy/r6SMlRLJMImltz6tSv9/rY7Bq4yoZJsuqoof1kkMioOVyVIA9eXrhO4Z6TstpcriR5BDJTxKj05UiUOos66bbksDvy3ubb4CaigoM+og8kOoXKEONMsLj4luN1YbG3I7XBwizZFmfDxMlGzVuXjd4WvqQdpsL6f2027WXbHXw/n0uW0YJgabMc1nkqI6QbaQ/Iv9lQBqPLnbbSSGbKeMq2GohgzWmjh9pOmGaBy0fWWuI3BJKsew3sTy7SAluDOPKbM4tcDWdfjibZ08x2r3MNj57YY8Vfxz0VuJfb8ob2esT3jGllWTvsPhDHtB91u225Mp0cdJy194Kheoro7h4iCurT8RUHcEdqHceIwD5gwYMAYMGDAGDBgwBhC6UOkgZeiwU46ytm2jQDVpubByO0k7KvafAYmuPeNI8so2nf3nPuxR/bc8h+yOZPYB32BS+irgmRnbNsx96pnu8Yf6ikfGQeRK7KPqrbv2Dt6P+AUy6N8wzJw1Y4MkkkjXEIO7DUebn6zfhG19Xfmee1dZQLW5YJIzFIXSGVRaqiXY7fEA25XkTbxBHTn/DsOcMg9rWSij1dZDA4OuX6pd1Y7KDcLbnviDyTPZsmnShzFzJRudNJWn6vdFKeyw2B7P2fhCbp5aTP8rZbWVxpZdtcEo5fiU7jvB7iRjs4Dlq/Zmgr0PXU7dV1vNZ1A9yQHmbjY37fG4BHwlBS10uYJKYFkjPXx3AiYg361r8mAvc+N+1tSRmnGNbnUzUuUXhpVNpq03W47QnaL9gHvHb4RfASGecWZVlEzLSUsctc5t1VOg1An6rMAdN/sKCfu4j/8ks4zj3swn9hpm/8ATRfER3ML932ybH6ow6cFdHFJlq/ol1zEe/O+7nvt9lfAet+eGrAKXDnRXl1FYx06u4/rJf0j37xf3VP7IGGy2PcGAMGDBgDBgwYDwjClxH0U5dWXMlOsbn+sh/Rt5m3usf2gcN2DAVAeEM4yf3sun9upl500vxAdyi/+4QT9k4neE+PsvzGYLNAlPXqbdXOi69Q7EdgCSO7ZvDFhYVeNOjikzJf0q6JgPcnTZx3X+0vgfS3PAQXEUvsGeLmFQjtSSU3Udaql+ocPq94KCQrD6wHNjibTOsvzKnWqbUYKSUTLJIrxKrx7q4JtqUX8fEXwm5fxjW5JMtLm956RjpirFBYgdgftNu0H3hvbULYmuk6gkqoaaeO9VQRsJainhPvTJsVdSPjVeegWv39oDkg6Uapi1atKTlAbq+sH66wJDT6f80DsRa4532ON3SDwAuYRpmGXOFrFAkjkjNhMALruPr2+FvQ7W0ynDOQRGZazLplFDVKTNTBbxs1rB0G3VvcWZbWNiCL4lqrOKDK4VjeWGmjX4I72O5JOlBdiLknYYCB6MOkgZgjQVA6uth2kQjTqsbFwOwg7MvYfA4fcVR0p8GOGTN8tOmohtI+jfrEA+MW2JC7EfWS/du6cBcaR5nRrOllce7LH9hxzH7J5g9oPeCADHgwYMAYwllCqWYhVUEkk2AA3JJ7sZ4rDpt4jcRRZdTb1FawUgHcRk6beGtvdvysHwEFktMeIs3aqlBOX0Z0xIRs55gEfesHbw0KcN/S7NppoBLrFE1QgrDHe4i32OnfQWte2/IduJnI6ClyigihkliiRAA0kjKgeQ7sbsRuTc27hbswg1HEn0aXekzOlzGlYlnpJ6mMyi5u3VSXN+Z90j0JN8BvocwqZqeR8mjgyvL4tT9fLGNUxVblghBAjsAC53257EB3yDOErMrhqaxI1V4xLIHA0DTuX964C+7qF+QthaoYKfiELOtVUilSyS0OyLqHvWcr8SnY7E+BHIQvFdbJnNcMpoT1dFT29qlQWX3TYIvZZSNIXkWF7WS+AxnqZ+JqkxRF4Mphb335NMw3sL9vaAdlFmIJIGLZyjJ4aWFIaeNY40FlVf4k9pJ5kncnngyjKIqWBIIECRxjSqj+JPeSdyTuSScdmASOlDMswpY4amgBkWJm6+LSGDIQCGI+Ky6Tuu41d18NeV5glTTxzRm6SoHBB7GF+fO+9scvDOfispllCGNt1eNuaONmXkLi+4NtwQe3ETQIMuquo5UdU5MHdFMbs8PcEk3dB2NrXtUYDfwvWVCTz0lU3WGEI8UxAVpI3LgXA2LJoAZrLcty5FmXENxHULEqSi5mQnqkUXeS9tUSgbnUAPBSqsdlxKU1QHRXXcMAR6/3HwwG3BgwYAwYMGAMGDBgDBgwYDjzbKYqmF4Z0WSNxZlb/ALuCOYI3B5YqeCafhqpEchefKZ29xzu0DHext8yBswuRuCDcmOPNspiqYHgnQPHINLKf+9iDuCNwQDgFXiHhGWrjU5dXCigkBkYQRr+lZ9xJ1iMrbi17HfnitKDhaKplTKxSlKxX1ZjVOesIRLEGJ2vbrbqRYC1wDcXOGLhLNJcjzD6Lq3LUkxvSTNyW5+E9wJNiOxiDya+GLMsrqKKaVcspzJPXSNLLVTsOri7Apt7xC3OlLdv1twAclkhgEUWpIwQEiQsBfSNlQHnYDkOwYp7Oqc8O5wtVECMvrDplQDZDzIA+7cuvhrUY3ZPwipzkz1VU9R7AoepqZSFj65t440HJUjHvnfnYWGHzMoaXO8tlSJxJG+pVk0kaZEPusNQBIDW3GxFxffAM8UoZQykMrAEEG4IO4IPdjPFYdCXEbmKXLqnaoomKgE7mMHTbx0N7t+VimLPwHjsACSbAbknFO9G6HNM6q80cExQnqqe/LcWUjxCbkd8t8NnTJxD7JlExU2ea0Cfjvr/IH9bY6uizh72PKqeMizuvWyd+qT3rHxA0r+HAQvSBmOV1cpoMxMtO6ENFMwKISyi7RvuhAvpOsWuDiPy/JZKAxpNQU2Z0jWCVVPTxdcoOy9ZGBZx95fMknbFlZjlkFVFomjjmjbezAMPMePiMQHDvR1DQVBkpZqiOEg3pes1Q3PJgGuQR5+vZgIrpO4jXLKEQUSKlRVN1cKRKFIJsHcKoHvC4UfeZe7Ev0b8FLllEsWxmf35n73I5X+yvwj1PacJfCUf0vn9RXt71NRHqqftBYXAYfmk8C6d2LewBgwYMBAz5MtNM9VAukyf+YjUbSAf1gUf1q3JuN2BYG50kac/Za+CSmgCyaxYzXPVxHZlcMu7SKbMFU7EC5XYlkxGJlTRE+zuqIxLGJkuoJN2KEFStySSNxc7AXOAheC5irzQ1Ta66HaSVv6yJiTFJGOSxkCxRdg6tffcy/C6H2YE8nkmkX9iSaSSP8jLiC4w4VqJzHURtGZoL/olDJ18ZIMsDuX+FwthdbA+Zwz5RmkdRAk0R9xxcXFiCNmVh2MpBUjsII7MB2YMR2Q5kZ4mZrXWaeLb/AFU0kQ9SEB9cSOAMGDBgNE1YqMim93JC2BIuASbkCw2BO/djfiIzoKJqaRnZVR3J96ykdTISWHbYAn5468ozZKmJZYteht1Lo8ZI5ggOAbEG4NrHAdmDBgwBgwYMArdI/BS5nQvFsJl9+Fz2OByJ+y3wnzB7BiK6LuL5K3L3ic6a2lvDIJL/ABAERuw572s3bdW78P2Kk4pT6Iz+CuX3aau/Q1HcH2Go9g+q/f7snfgIh+FY8vhRs8qXqS8rSR0MFyJZWN2d7aTI9yN2sBsLm4GHTJOkyISRQT0NTl6SEJC0sWiIn6qbWCk9gtbyxycT1MdHxBT1lYdNM9M0EcrC6xzByxufq3QkA+J7AccnHfF0GaRfRuX/AM6nmZLyID1cKq6sZGe1tgLbd/PkCHB0kIcrzqkzRARFMeqqLcthZifEx7gd8V8XCjggEG4O4IwqdKPDvtmU1EYF3RetTv1R+9t4sAy/ixy9DfEPteUQljd4bwP+C2j8hTfvvgFTph/nmbZbl2+kt1kgH2Wax9Qkch9cMfSpXhfYqeaQw0lTMVqJA2gaFW6xlh8KueZ22U9l8L+Rr7VxhVSc1pYiq+BCpGR83kxP8e8aRrI9H9HyZiERZJ1UApGpuVvcH3rDUOXZY87BCBJMw600VVJQ5ZQIY4XhJUSyIt2Yn60K2tud+fMm0pmnG0sfDIq5TaolgCgja7ye4rgDtses27sSlNktJm2XUpi62Gj+L2eM9UrgEgxyBeahgdgdzvftwt9LcInq8qy1ABHJKHdBsAiWUWHcFMnywDV0V8OexZVTxkWd162Tv1SWNj4hdK/hw248Ax7gDBgwYAwYMGAMK1afo+pM3KkqWAm7opjZUm7gkmyP3Nobtc4acaaylSWN45FDo6lWU8iCLEHwIOAX+CotCTEfDJVVbeTCqmU/NVXbwbvwzYQujrMQiTUJEganmqDCzG5niWpkBbUebB7o3mp+sMSmZ8XNBFmE2nWKUIyoTpveJXsTYkbt3YBpwYozJ+n+pqa6ngWngjjmmijYku7AO6q1jdRex7sOHHPTPT5dUin6tp5BbrQp09XcArzFmJDXsD5nAM/E1EkjU3WC6xzGSxUMDphl7Dz2J8jY9mJtT3Yq+r6b8uatiQSHqEBc1BV7airro0aNf1gdXLHh6W6eSSip6KfU7VaRSAxt70B1KDd1HfH3NcHswFpYMAwYAwYMGAMKXSnw37blU8YF5EXrY+/UlzYeLDUv4sNuPDgE3gDPo67JYZagK4VCkwcBheLZiwO24UP64W8okzatj63LUpMso2JMSmNTJIvY7KEKgG3cPXYnHoogENXm2WOP0aSl0X7j3Q/l6r54wympzaKWmoYqeUwUdSqmrI6pZadQU0sr2BsrXBBN9CkC++AcODeIqiR5qOvRFq6cKxMf6uWNr6ZFvuNwQR3917BJ6H/5nm2ZZdvpDdZGPuq1h6lJIz6Yf8n4YePMKuslcO0wSOJRe0cSDlv9ZmuT/wDvCHnq+y8YUsnJaqIK3iSrxAfNI8Bs6Fm62vzif7c4t5F5m/5fLEhWZRm1NX1s9NDS1MNWyXVpCrgImhRc2A2J78RX8naTXFXSHm8yn5gn/HGrMlqqlMyr1zGeB6OedIIEYCLTT7+8nJi1iN/W/LATPRhV19JHT5fVZdIiJrHtKyKyDdpPeC3A56fi322xz1Z67jGIX/8ALUpNvEq//wCYfwxYnD+Ze0UsMptqkijdgOwsoYj5nFccPnVxjXn7NMoH7tMP8TgLXxF53mcsGmRYTNEL9aEuZFG1nVPrgb3Ue9bcBuRlMGA56CvjmjWWJ1kjcXVlNwR4HHRit6mvkgzOSWk0rSdfT01RHb3ZJ5nAkkSxssiLJHqIHvG4O4uLIwBgwYMAY8OPm/MembNqSslikkil6mRkKmJdJ0sRzUK3Z34n1/lMbb0G/bao/wD5YB6TI2nomeAhKqCrrZad+5/apwUbvjce4w7jfmBiocy6Zuugro2piDWgb9bcR2jVDYaLkXUkC+17dmJjJ/5QwgjZPYi15Zpb9fb9bM8tv1R5dZa/ba+3LFNsd8BI8NZktPW007glIZo5GC2JsjqxtcgXsO8YkOkDiGOuzGephDiOUqVDgBtkVTcAkc1PbhdwYAxIZBmxpaqGoChzDIsmkm19JBtfs5Yj8GA+0uHcyeopIZpIxE0sauUDarahcb7dhBx3TTqilmYKoFyxIAA7yTsBj5Ni6WM0WNY1q3VEUKoCxiwAsB8N+QxFZvxlW1SaKiqmlS99DOStxyOnlgPqaq6SMtj+KupvwyK/+7fHDF0v5W0ixrVBndgqhY5TcsbAX0W5nvx8n3ww9HdL1mbUS/8AuI2/dYMf93AfYODAMGAqimPU8ZSD/SaUfwVT/wDZviV4/wCHq7qqqpjzOaJI43kSBEVANCX0lwQxuQdz34iuIBp4xoD9qmb/AHakf4Y6ONcsoKnMuprcyqIQURvZDIY4W7AQxGnfTuOd72OAjcqyn2afKasV1ZUNWOoZJpta6XhZm2t2MV58vPG7ppYRV+Tz/Yn38g8Lf8/nhnyLonoKWrFVCr6luYkaQtHHcWJQHfe55k89uzCn/KKk0RUMg5pMxHoAf8MB5/J1j0RV0Z5pMoPyYf8ADji4lPDSVc6zxTPUCR+tC+0fHqJf6wHO/LbuxJdCyiLMM4g+zPt5CSZf+XzxP5zxvVe21FPQUaTGjRXnaR9BbUupUjAB94jtO1wdu8IXo3nykVo+jqKsjkZWUzOsnVhbaiGLSEC+kAbc7Yy4ZiI4vzE/+3X+Ipj/AIYk+B83zTMGirXemgoX1EU6qXkZRqUanI2Nxe4I5cuzCvxTFTw8VK1WVSCopwS7OYwpCsoOsEFTeIC9xz8cBclVVpEheR1RBzZyFA8ydsJHH/SFTJllU1JWQNPo0oIpkLgsQt1Cte4DE3HK2PKWfJVa8ISskHLQJK1x5H9IV87gY7q3NKSRdNXl8yxW+KWk1oPPQHK+ZAtgPlpc8qANInmC6+ssJGtrvq1Wv8V99XO++On/ACurf9Lqf7aT/qx9AxZVw4ralWjdvsKTIfLqwWufDTiSY0BW4yiRo+Wr2Bfn1ZAlt+DAfNn+V1b/AKXU/wBtJ/1YP8rq3/S6n+2k/wCrH0DU5Tw47BpEpImH1G1QH1jOg38CuJGA5cBamywzIPrx0ShPRpAgfzW+A+Wp5mdizsWZjcsxJJJ5kk7k414+m8zo8gm2qqeGlbumiakb52TUPEEjG7L4cmQBaOiSq8YaYzD1lYFB6vgPl7Bj6mrYcpYFaygWmH2pqURr6TICgP4wccdDRcPwn+bw09Q/YkKNVv6AayPM2GA+ZcGPpzPcuoJ6Z4ZMumpFdfdmFGvuEbqx6nUygEC+oAEXB2OIXhSHIJYhJLDSJUqSkkV2e7qbExRkksjfEtlOxtzBwHz7gx9Sily7e2TOU+17Ag/IQJPy44avK+HHa8qUsLD6j6qdh5xnQfQjAfNGDH1TSjLQAKXLOuW3xx0ahPR5QgfzUtjjzKlyKUWq6aGmbumhalb0ayBh5MRgPmLD50IU2vO6f7gkb5RuB/E39MXLRU2SoNNJRxVRHbBTdf8AOUqVHq+OiR8rB/nFD7IRykkperA8pogVU/jBwDtUVCxqXdlRVFyzEAAd5J2GI6j4ro5XCRVdNI52CJNGzHyAa+FaCXJQ14ylW4+FVMtYwP3VvJpPjYeeJCpzWmdbVGXziPvkpBIo81TWyjzUWwCzxEl+MMv8KVj/AAqcaOm/PKJmpaWUCWVaiN5URdUiw2OsAixBYEWW4J59xxxcJCnn4qkekIaGCm91lZmW5CKQNRNgDIRYbCxwwcY55XZdNPWLQ0ctPdbzK2icg6UUOTuTchQADtbAL/CmV1wrYnyynq6Kg1gyx1kgKFLgt1cTAurEXsQTvbcY3/yio9cVDGObzMB8lH/FhlyHpPeWrhparL6mkln1aC9ih0qWb3iFJsB2A8xhf6aVEuYZPB9qffyMkK/8/lgMMjPsvGFVHyWqiLL4kqkhPzSTE5n/AA3maZnNU5a1MqVMUayme5s0dwCAoJvpt4bnED0v/wAzzbLMx3ChurkP3Va59Skknyw19LNc8dCgSVoElqIYpplNjHE7HWwPZyAv4+OAgeHuDq+hWminziKCJWskCRxjX72pkDPpY3uew88a+mv+a1OW5jpJWCbRJa1yps4G/gsg9cO/GVBRS0Te39X1CgnW5AKmxsyNz125W3PjhMpMolzLhNUl1NN1TPGWHvN1bsYTv9pFC37Q18A3UvFM8yAwZfUC/I1DRwLbxszv8kON7ZhXru1JA69oiqiX9BJCik+bDCr0a5zW5hlkTLPTwiMdSzCNpJbpYbhmCKxXS3Jwb3sOQZ/oOsQ6o8wdz9meCFkP9ksTD97AYDi2UsUXLa3UPtCBU/f64rbyv5Y3+25ha/stL+yap7/MU9r48X6ROx9iT/WDrX/2fuf7+NR4erOf0lKG7hBT9X5aShe347+OA8fi2ZCFky2t1n/N9TIno4lFh+0F8sbkzGvfdaOGNewTVJD+oiikUfvnHlsyXa9FL989bEf3B1g/MMYtkla5u+YNH92np4go/thKx+Y8sB5PxHUxA9dl8z+NM8cy/JjG/wCT1xlHndZLbqqExr31UyRn0WITH56cApsxj2WWmqV/1qNE/q0epT6IuB8ur5fjqo6Yd1PEHb1ebUPlGPPAevnFZHvLRCRe+lnV29VmWH+BPljVBxPUSj9Dl1QpvzqGihX1szv8kONiZVXRbx1i1H3amFR8ngCW9UbHvU5jILGSlpx3orzN6azGoPmrYDJ6+vUXakgcdoiqW1+gkhRSfNh54Us/zqWKpWtp8srVmQFZwUi0yxcyCySMS6EBlYA9qnY7NAyKtUhkzF3P2ZqeFkPpEsTj97GwfSR2PsS/6z9K3+z935a8Bpoc6rZoUmip6VkkUOv86e5DC439ntffvwPxXMhCyZdWaj/m+pkT0YSiw/aC4V6fJarL6pYmzCVKaqZjEyxQiNKhmLtEUdW0o9yUCsu4I5kEtgGZLteil7nPWxH1QdYL+TDAZrmVc+6UcUa9nX1Nn9VijkUfvnGubiKpiB66gla3bSvHMvycxP8AkPnj0ZNWvvLXmM/ZpoI1UeZmErH5jywClzCIWWanqR2dcjRP6tFqU+ka4DyHPauWxhoGjHfVTJF8liErfMLjJ83rYzeSiWRe+mqA7fuzLEPkxPhg9gr5bdZUxU47RTxa2/fmuv8AsxgGVVsZvHWCYfYqYV/g8HV29VbAaoeKJ5RaHLqkG/OoMUKepDu/yQ46DXV6i7UtOwHMR1TardttcCqT5sB441vDmMgt1lLT/eRXmb0D6FB8w2FTpOkqqHLJZfpKYu1o1VoqcBy5swGmMMDp1NcG404Dg6GZBPU5pmTDSksxVSbCygtI17bbK0d/LDRxUkWcZdJFQ1MLuSjqQ4YXRwwDgXIBtbcbbY4+ETT5LktMKxhFrsXJVj+klu+lgoPIDTc7e7hTzjh/LMxzalhy8pGdEk089IwWygWjAtdA+o77XAI78A3cP5JmFRmEdZmSwRCmjdIY4WLXaSwdzcmw0i1r93duu56fauMKWPmtLEGbwIV5Afm8eLA4T4fmo43Saslq1LXjMoGpFtyLXJbvuflivuiI+2ZvmeY7lS3VRnvVmuPUJHH+9gGnpk4e9ryiYKLvDadPwX1/kL+tsZ9HuYx5pksInVZQU6mZW3uU93fxICv4XGHN1BBBFwdiDinejeQ5VnVXlbkiKY9bT35crqB4lNie+K2A7K/gXKKMVUojaqkoo+tNM8pdUBBKDSdtJtf3tVhvbleS4X44rNVH7fFAIK9b08kGodWxXUkcgYn4l5Edu3lz8U5fUUs+YmOklq4cziCgxAFo5BGYrODv1ZBDauzliVyTgeVqPKkqXKPQlZGiWzBmVSIwWvtpv2XB3HccAkw0MWWZ7NS1Mrw0FWDPHaVoY9Z7HZSpAFnS2qx9y4O2HelpspkYLTVcaSHYez1pD38hIQ3kwOPelbg5q6i1QXFVTHrYCNmuPiQHvYAW+8q4jOFOkGDMaMNVUkkhSyTnqFmQOACToXVIFPO5Sw3F9jgGl+HpNJ6zMKox23/UIbdt3SFWHmCD44hWhyXkamAvf4zXMZL/AP1Ot139cao6PI1YusUDt/m1ieUjyhAax8lGJ2LPgYSVoKoRDbSYkUkeERcPbw038MAR8OuQDDmNWIzuADBJt2WeSJnPmWOIyqosrjkIq6tJJhz9pq/eHkhcKn4VXHNNSZI7B5IYYn7Y3ieFifvRELqPmpxMZZm0KgrSUM/VjtSnEKnyEpjv6DAeZdlMUi6qGvmCcv0cyVCX8OuEunyUgeGNOaZdRxf0hWsxbkKipESnyjjMcZ9VJxyZiMqqCfbKbqH7WmheBvSUABh+y5xuy+fL4iFo6Mynlrhpvd9ZnCof3ycB7lmV0Ep//wA+sKMu5FNVdYPWJmkj/JjszDJUVNVZX1BiHPXLHTr6tCsbeha3hjnzOoonOmsomQdjy0wdf7SMOq+rDHDQrk8B1U0CTydnUwvUOD+1ZtHqVGA2U9LlDsFp6qJJTspgrCrk/hk98+DA4l5eHJSCHzCr0doHUIbeLrCGHmCD44wzDOY9AFTQ1HVMN7wLMAPvJEZGH7uINaTIw3WCGFmP9WsUjn+wCmx/BgNeYZTkUqPHLUU7s2xeSs1yA94d5GIYf9jHvBEcrK9K+YVBmp7bjqHEkTbxTRs8TMUYbG7NpYEX5YYYc9Ai9yhqhENrdSi7eEZcPbw0+mEXjbKMrlQVEQip6mEh+qlVqbrgDqeF1YL8QuNQHPtIvgGavocrjYrWVavIOftNYb+ia1VfwqMdmW5LC666CvnEfL9FOtRH6dcJQvkpGOfhviWlmgV6CilaEi944I41v9ZffZAxBuDpuLg7nGjMjlUxPtlMIH7WmgaI+kqgKfRzgOzNMspIyDmFa73+EVFQsKG3+rj6tG9Qcasuy3L5H/mFZ1cg3IpqoOLeMTM8fqUx5lVXl8LBaGkaVjsXgp7j8UzhUP75ON+bV9JIxSuonUDk81OJE/tI9ar5kjAba7IgqF6zMKkxLz1SR06fiaFI2/NbFZTZTSZnn0FPRqjUlIvWzyqxcSG4OnUSdQvoW9+1+7ExxLxBkuXU7yUa0s1UbiILaZlc8mJbVpVedtr2sOeGLoj4NahotcwPtVSetmJ5i/wIfEAkn7zNgJSv45y8VEtHUTxI6Aa0n91GDAEWL2RtiNr4U6/hbh+aUNDVQU0xPutS1SRtc7AKoYrfyXDhxpwPT5lAY5lAe36OUAa0PYQe1e9eR+RCt0Z8P04MkVRQQR1tC6q0qxizggmKZCRsSFJ25Hfa9gErx/mv0bkkv6V5JOr6hJJGBdnf3QxIAuwF2/DjHob4e9kyiEMLPNed/wAdtH5Am3ffCl0jyHNc7pcrS5hhPW1FvLU1/EJZQe+W2LjRAAABYDYAYD3FYdNvDbmGLMabaoomDEgbmMHVfx0N73kXxZ+MJYgylWAKsCCCLgg7EEd2AiOD+JkzCiiqY7DWPeX7LjZ19D8xY9uJrFJ5NOeHc4amlJGXVh1ROeSHkCT924RvDQx5WxdmAMVDxrl0uSV/0rRoXppjpq4BsLk/H4XO4PYx7nti3saqmmWRGSRQ6OCrKwuCDsQR2g4BayjjhquBZqWiqXVxdGdoUQ9m7daTYEWNlJ8MdvtGYWv1NHf7HXy/7/U/8OKuzWlq+G5XelJfLZ2F9SmQ07EgX06lubbAlgG2DbgXfcpp5auFZqbN5ZFbcFYaUr5Feq1A94JuMBJjiCoAAegqC/aI3gdL+DNKht4sqnwxiKvMH3WnpoR3SzM7+ojTSPRmx4YMyWyrLRyDtd4pEbz0q5Un1XA2Q1bkl8xkS/1YIIFUf2qyt82wGf01VR7TUTN96mlSRfUSdU49AfPB9J1sn6qkWIfaqZgD6JCJP4suNRocxiFo6mCo3/8AURGNv3oSFP8AZjGM2UZhLbXXJB3rT06n5tMXv6KuA3fSFdH+spY5h3081m/cmVF/2npgbPKlxaGhkDX51EscaD1jaVyfAL6jGqHJK+M3XMOu+7UU6W/eh6sjzN/LGXseYyKQ9RTU574Ymkb0MraR6ocBkanMV3MFJKPspNIjehaMqT56fPGR4hnIsuX1OvuZ6cL6sJjt5Anwxzpw7WqQRmcjEfVkp4Cp8wio1vJhjd1WZElTJRKvZII5WP8AZmQAfvnAeifMjv1NGo+wZpSf3xEAP3Tj1c/qF2koKjV3xPC6HyZpEb95RjlPDdadzmkwPcKem0/Ixk282xvaDMkACy0c3YXeOSNvOyuwJ8tPpgFepnraKqM8cMFPSVUgEqyyF+rlb3VlYRjSgkOhGszjVZiRc3a/piqj/XUZf71NKjj1WXqmHkA3njjzLhGeqjeOprpRHIpVo6eKKNLEWIvIsr8vvfLHDw/lea0/WQdfDNFEQIZJ0Yu8ZGwLxuDqWxU6k32IJvYBNDNayT9VRiIfaqZlU+iQiW/qy44824mqaKFp6uGFoE3d4ZrMBy+CVVB3tsHueQBxjm8lRFC01ZXx0sUYuxghW/lqn6y5PIBUBJ78VvkmS1PEFT1k81Scqie6CbQrSkbEWiRF77tY6QSoJNyAmOD8slzuv+lKtStLCStHC3I2PxnvsRcntYW5JbFuY101MsaKiKFRAFVVFgABYAAcgBjZgDELxjxMmX0UtTJb3B7i/ac7IvqefcLnsxNYpPOpzxFnC0sRJy+iOqVxyc8jY/esUXw1sO7ATvQhw06wy5jU3NRWsWBI30E6r+Gtve8gmLPxhFEFUKoCqoAAAsABsAB3YzwBgwYMAucecGR5nRtA9lce9FJ9hxyP7J5EdoPfbCd0UcbyI7ZVmF0qqf3Iyx+NQNlv2sBuD9ZbHsubUwh9J/Rx9IIs9OerrYN4nB06rG4Qt2EHdW7D4E4B8wYrzoz6S/a70daOpr4rqysNPWaeZA7HH1l9RtcLYeA1VVKkiMkiq6MCrKwBBB5gg7EYpbiXotly2oasy6IVNOQespWuXUcz1bD39rbFTrH3hfF3YMBW/BefU2Ypppq6sgcD3qZ5UZx32aVHkZfFW87csScsGUIxE80U8g2br5zOw9HZtHoBjVxx0Q0eY3kA9nqDv10YHvH/AFi7BvPZvHCxRZzmuRoIqmkSso0+GamUKVHewVR2faUXP1zgHfK8lpnBNBWSovaIKgSoD+zL1ip5ADGjM8uy+Jx7fU9a/YtTPf5QqVQ+YS+IKHpMyGrIlmEaS25zQHWPDWqsPk2GDJM6o7asupHkD83gp+qRv/klEaN6McBhQUeXTNaiqBDJz0005Q+sN9B9UOOjMcjhjXVW11Q0fL9NULCh8D1IiDeRvgzPNIJFtX0MqqOXWQLUKPG8PWhfM2xxUNfliuHpaVpZh8JipJCw/wDkdAqjzYDAeg5Q5CpNFEw2Vo5mgYnwZWUsfU4k5eHLLeSuq+qAuQZUQW8ZFRZLeOv1xrl4gZ1ZarLapYm23WGcEfejikdvTScRcLZOD7lKpYG4jFFKSD4R9VsfQYD1VyS5BkpXbtkabrG8bysxIPjqxLUWQKyA01dVdUeWmVJhbuDypI1vxYyg4llI93LqwRjkx9nXb9gzBwPCwPhhQzPjnh+NXlaOFpCSHjWn/SFh8QcFQL37WNj3nATU1PlMchWeaKeb63XzGZx+EsQnkAoxCcS8U5bQxF6atmDm4WClnEl27jHKJEjHf7o8ATtiNps3zXMk6rK6Vcroj/XMoRiD2oABzH2FO/1xhr4M6JqWgbrnvU1ROozy7kMeZRd9J+8SW8cAm8NdHdbmsi1Ocyzezg6oqZ2sxHZqChQgtsbKGb7u2LlpqZY0VI1VEUAKqgAADkABsBjbgwBgwYrzpL6TPZLUlEOur5bKqqNXV6uRI7XP1V9TtYMEf0r8byM65Vl93q6g6JCp/VqRut+xiNyfqrc9oIcOAuDI8so1gSzOfelk+255n9kcgOwDvviG6MOjj6PRp6g9ZWz7yuTq03NyobtJO7N2nwAw+YAwYMGAMGDBgDBgwYBD6R+jBMwtPTt1FbHYpKLjVp+EORuCOxxuPEbYieCOlZ1l9gzhfZ6tLKJHAVZO7UfhDHsYe63ZbYG0sLnGfAdLmcWioSzr8Eq7Onke1e9TsfPfAMeDFKQZ1mfDpEdWprcvGyTL8SDkBc/D+w+3YrYtHhnjClzCPXSyq9viTk6/tKdx58j2E4CawYMGAVeIujHL60lpqdRIf6yP9G9+8lbBj+0DhTfoaqab+jc1qIVHKOQkr6lSB+Q4tUnCP0U51LV09VUyyM6yVcvVBjskY0hVXuA3+WAXxRcUQHaalqgOV9A/vWM/xxmOIuJ155dSt4h1/wAKjEhlvSofo162aPWZKl4aSGMWaTcCJSTf3tmJbw2HIHrp+MswglhGY0SRwzuIxJBIZOrZvgEi77E7agbf3YCEPEPE7csupV8Sy/41GMPY+KJ+c1LSg92g2+SyH+OJ6s40rKisnpssggf2QqJpaiQqNTAnSir73YRqO1wfC/HxZxxWx5V7QITRTpOsUwlTrFCnYvGdg63ZbN5jxwHAvQzU1P8ASWaVEynnHGSF9NRI/IMNnDvRjl9FYw0yFx/WSfpHv3gtcKf2QMLnEM+a5XD7bJXJWwRsvWwmmSI6GYKSjISdQ1Dw7d7WxZNPUB0V1N1YBge8EXH8DgNmDBgwBgxC8TcY0uXx66qVUv8ACnN2/ZUbnz5DtIxVs+c5nxETHSKaLLybNK17uORBI+L9hNuxmwEzxv0rO0vsGTr7RVvdTIlmVO/SfhLDmWPur233tL9HHRgmX3nqG6+tkuXlNzp1fEEJ3JPa53PgNsTPBnAdLlkWinS7t8crbu/mexe5RsPPfDHgDBgwYAwYMGAMGDBgDBgwYAwYMGAxliDKVYBlIsQRcEHmCD2YrLiToRiaT2jLJWoagbgISI7+FveT8Nx93Fn4MBTkfSPmuVEJm1IZ4gbe0xW5d5I9wnwOg9+Hjh/pSy6ssI6lFc/1cv6Nr9w1bE/sk4amUEWIuDzGEniHocy2ruTB1Ln68B0flsUP7t8A5VEetGUG2pSAw7Li1xio8olrsuy58rGX1Ek9pUiqIbNC3WFtLsxtotq5HuF7YP8AwezGj3yzM3VRyjk1KvyGpD6qMZjPOJqW4lpIatR9dQtz5CN1P5MB5xFwg9BluUvpMi5dOktSsY1GzMHlcDtCtf0N9hfDhD0m0s1RDBR6qx5SCxiHuxJ2vIzWtb7PPs2JF1FumiuhH85yaoW2xYGRRf8AFER/HHPTdPUEV7ZbNEWN206Rc9590XOAkuLYMpbMZRUvUZdVhQ3tKOYRKthujDUrW+E3ANxbe2IvLfaa/J81hMk1ZTp/5OeRCJJdHvkAfE1iigHmSfQe1XT3DKADlsstuQbSf+E43p0z10otS5NORyBPWMPyxAfxwG2vzCvzXLo6GKhnhMiRpPU1IEaLp0lyik6nuV7u3l3WlQ0qxRJGvwxqqC/coAH8BiqPpzieq/V0sNIp+swUEeYkdj+THh6IsyrP6TzRyp5xRaivyOhAfwnAOnEXSll1FcS1Cs4/q4v0jX7jp2U/tEYR5OkfNc1JTKaQwRE2NTLbl3gkaAfAaz3YbeHuhzLaSxEHXOPrznX+WwQfu3w7KoAsBYDkMBWPDXQjEsntGZytXVB3Ickx38dXvP8AisPu4s2KIKoVQFUCwAFgAOQAHZjLBgDBgwYAwYMGAMGDBgDBgwYAwYMGAMGDBgDBgwYAwYMGAMeNgwYAGPcGDAGPDgwYAXHuDBgDBgwYAwYMGAMGDBgDBgwYAwYMGA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24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028" name="Picture 4" descr="http://igppweb.ucsd.edu/%7Eelindsey/images/S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521" y="456577"/>
            <a:ext cx="1483886" cy="14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err="1" smtClean="0"/>
              <a:t>Cooling</a:t>
            </a:r>
            <a:r>
              <a:rPr lang="nb-NO" sz="2400" dirty="0" smtClean="0"/>
              <a:t> due to sulfur aerosols </a:t>
            </a:r>
            <a:br>
              <a:rPr lang="nb-NO" sz="2400" dirty="0" smtClean="0"/>
            </a:br>
            <a:r>
              <a:rPr lang="nb-NO" sz="2400" i="1" dirty="0" smtClean="0"/>
              <a:t>«</a:t>
            </a:r>
            <a:r>
              <a:rPr lang="nb-NO" sz="2400" i="1" dirty="0" err="1" smtClean="0"/>
              <a:t>Haze</a:t>
            </a:r>
            <a:r>
              <a:rPr lang="nb-NO" sz="2400" i="1" dirty="0"/>
              <a:t> </a:t>
            </a:r>
            <a:r>
              <a:rPr lang="nb-NO" sz="2400" i="1" dirty="0" err="1" smtClean="0"/>
              <a:t>effect</a:t>
            </a:r>
            <a:r>
              <a:rPr lang="nb-NO" sz="2400" i="1" dirty="0" smtClean="0"/>
              <a:t>»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800" dirty="0" smtClean="0"/>
              <a:t>Sulfur + water </a:t>
            </a:r>
            <a:r>
              <a:rPr lang="nb-NO" sz="2800" dirty="0" err="1" smtClean="0"/>
              <a:t>vapor</a:t>
            </a:r>
            <a:r>
              <a:rPr lang="nb-NO" sz="2800" dirty="0" smtClean="0"/>
              <a:t> </a:t>
            </a:r>
            <a:r>
              <a:rPr lang="nb-NO" sz="2800" dirty="0" smtClean="0">
                <a:sym typeface="Wingdings" panose="05000000000000000000" pitchFamily="2" charset="2"/>
              </a:rPr>
              <a:t> </a:t>
            </a:r>
            <a:r>
              <a:rPr lang="nb-NO" sz="2800" dirty="0" err="1" smtClean="0">
                <a:sym typeface="Wingdings" panose="05000000000000000000" pitchFamily="2" charset="2"/>
              </a:rPr>
              <a:t>sulfuric</a:t>
            </a:r>
            <a:r>
              <a:rPr lang="nb-NO" sz="2800" dirty="0" smtClean="0">
                <a:sym typeface="Wingdings" panose="05000000000000000000" pitchFamily="2" charset="2"/>
              </a:rPr>
              <a:t> acid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>
                <a:sym typeface="Wingdings" panose="05000000000000000000" pitchFamily="2" charset="2"/>
              </a:rPr>
              <a:t> </a:t>
            </a:r>
            <a:r>
              <a:rPr lang="nb-NO" sz="2800" dirty="0" err="1" smtClean="0">
                <a:sym typeface="Wingdings" panose="05000000000000000000" pitchFamily="2" charset="2"/>
              </a:rPr>
              <a:t>Dense</a:t>
            </a:r>
            <a:r>
              <a:rPr lang="nb-NO" sz="2800" dirty="0" smtClean="0">
                <a:sym typeface="Wingdings" panose="05000000000000000000" pitchFamily="2" charset="2"/>
              </a:rPr>
              <a:t> </a:t>
            </a:r>
            <a:r>
              <a:rPr lang="nb-NO" sz="2800" dirty="0" err="1" smtClean="0">
                <a:sym typeface="Wingdings" panose="05000000000000000000" pitchFamily="2" charset="2"/>
              </a:rPr>
              <a:t>clouds</a:t>
            </a:r>
            <a:r>
              <a:rPr lang="nb-NO" sz="2800" dirty="0" smtClean="0">
                <a:sym typeface="Wingdings" panose="05000000000000000000" pitchFamily="2" charset="2"/>
              </a:rPr>
              <a:t> </a:t>
            </a:r>
            <a:r>
              <a:rPr lang="nb-NO" sz="2800" dirty="0" err="1" smtClean="0">
                <a:sym typeface="Wingdings" panose="05000000000000000000" pitchFamily="2" charset="2"/>
              </a:rPr>
              <a:t>of</a:t>
            </a:r>
            <a:r>
              <a:rPr lang="nb-NO" sz="2800" dirty="0" smtClean="0">
                <a:sym typeface="Wingdings" panose="05000000000000000000" pitchFamily="2" charset="2"/>
              </a:rPr>
              <a:t> H2SO4 </a:t>
            </a:r>
            <a:r>
              <a:rPr lang="nb-NO" sz="2800" dirty="0" err="1" smtClean="0">
                <a:sym typeface="Wingdings" panose="05000000000000000000" pitchFamily="2" charset="2"/>
              </a:rPr>
              <a:t>dropplets</a:t>
            </a:r>
            <a:r>
              <a:rPr lang="nb-NO" sz="2800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>
                <a:sym typeface="Wingdings" panose="05000000000000000000" pitchFamily="2" charset="2"/>
              </a:rPr>
              <a:t> </a:t>
            </a:r>
            <a:r>
              <a:rPr lang="nb-NO" sz="2800" dirty="0" err="1" smtClean="0">
                <a:sym typeface="Wingdings" panose="05000000000000000000" pitchFamily="2" charset="2"/>
              </a:rPr>
              <a:t>Efficient</a:t>
            </a:r>
            <a:r>
              <a:rPr lang="nb-NO" sz="2800" dirty="0" smtClean="0">
                <a:sym typeface="Wingdings" panose="05000000000000000000" pitchFamily="2" charset="2"/>
              </a:rPr>
              <a:t> </a:t>
            </a:r>
            <a:r>
              <a:rPr lang="nb-NO" sz="2800" dirty="0" err="1" smtClean="0">
                <a:sym typeface="Wingdings" panose="05000000000000000000" pitchFamily="2" charset="2"/>
              </a:rPr>
              <a:t>scattering</a:t>
            </a:r>
            <a:r>
              <a:rPr lang="nb-NO" sz="2800" dirty="0" smtClean="0">
                <a:sym typeface="Wingdings" panose="05000000000000000000" pitchFamily="2" charset="2"/>
              </a:rPr>
              <a:t> </a:t>
            </a:r>
            <a:br>
              <a:rPr lang="nb-NO" sz="2800" dirty="0" smtClean="0">
                <a:sym typeface="Wingdings" panose="05000000000000000000" pitchFamily="2" charset="2"/>
              </a:rPr>
            </a:br>
            <a:r>
              <a:rPr lang="nb-NO" sz="2800" dirty="0" smtClean="0">
                <a:sym typeface="Wingdings" panose="05000000000000000000" pitchFamily="2" charset="2"/>
              </a:rPr>
              <a:t> </a:t>
            </a:r>
            <a:r>
              <a:rPr lang="nb-NO" sz="2800" dirty="0" err="1" smtClean="0">
                <a:sym typeface="Wingdings" panose="05000000000000000000" pitchFamily="2" charset="2"/>
              </a:rPr>
              <a:t>Increased</a:t>
            </a:r>
            <a:r>
              <a:rPr lang="nb-NO" sz="2800" dirty="0" smtClean="0">
                <a:sym typeface="Wingdings" panose="05000000000000000000" pitchFamily="2" charset="2"/>
              </a:rPr>
              <a:t> albedo </a:t>
            </a:r>
            <a:endParaRPr lang="nb-NO" sz="2800" dirty="0"/>
          </a:p>
        </p:txBody>
      </p:sp>
      <p:pic>
        <p:nvPicPr>
          <p:cNvPr id="4" name="Bilde 3" descr="http://apollo.lsc.vsc.edu/classes/met130/notes/chapter16/graphics/temp_pinatub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1" y="3809999"/>
            <a:ext cx="4561695" cy="2576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9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 descr="Aerosol dispersion graph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10" y="1002001"/>
            <a:ext cx="6340186" cy="5124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5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Pinatubo </a:t>
            </a:r>
            <a:r>
              <a:rPr lang="nb-NO" sz="2400" dirty="0" err="1" smtClean="0"/>
              <a:t>eruption</a:t>
            </a:r>
            <a:r>
              <a:rPr lang="nb-NO" sz="2400" dirty="0" smtClean="0"/>
              <a:t> and </a:t>
            </a:r>
            <a:r>
              <a:rPr lang="nb-NO" sz="2400" dirty="0" err="1" smtClean="0"/>
              <a:t>Eyafjallajokull</a:t>
            </a:r>
            <a:r>
              <a:rPr lang="nb-NO" sz="2400" dirty="0" smtClean="0"/>
              <a:t> </a:t>
            </a:r>
            <a:r>
              <a:rPr lang="nb-NO" sz="2400" dirty="0" err="1" smtClean="0"/>
              <a:t>eruption</a:t>
            </a:r>
            <a:r>
              <a:rPr lang="nb-NO" sz="2400" dirty="0" smtClean="0"/>
              <a:t> 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29585"/>
            <a:ext cx="8229600" cy="4525963"/>
          </a:xfrm>
        </p:spPr>
        <p:txBody>
          <a:bodyPr>
            <a:normAutofit/>
          </a:bodyPr>
          <a:lstStyle/>
          <a:p>
            <a:r>
              <a:rPr lang="nb-NO" sz="2000" dirty="0" smtClean="0"/>
              <a:t>Pinatubo, 1991</a:t>
            </a:r>
            <a:br>
              <a:rPr lang="nb-NO" sz="2000" dirty="0" smtClean="0"/>
            </a:br>
            <a:r>
              <a:rPr lang="nb-NO" sz="2000" dirty="0" err="1" smtClean="0"/>
              <a:t>Philiphines</a:t>
            </a:r>
            <a:r>
              <a:rPr lang="nb-NO" sz="2000" dirty="0" smtClean="0"/>
              <a:t> </a:t>
            </a:r>
            <a:endParaRPr lang="nb-NO" sz="20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23455" y="5151291"/>
            <a:ext cx="3325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20,000,000 </a:t>
            </a:r>
            <a:r>
              <a:rPr lang="nb-NO" dirty="0" err="1" smtClean="0"/>
              <a:t>tonnes</a:t>
            </a:r>
            <a:r>
              <a:rPr lang="nb-NO" dirty="0" smtClean="0"/>
              <a:t> sulfur </a:t>
            </a:r>
            <a:r>
              <a:rPr lang="nb-NO" dirty="0" err="1" smtClean="0"/>
              <a:t>emmited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Global </a:t>
            </a:r>
            <a:r>
              <a:rPr lang="nb-NO" dirty="0" err="1" smtClean="0"/>
              <a:t>mean</a:t>
            </a:r>
            <a:r>
              <a:rPr lang="nb-NO" dirty="0" smtClean="0"/>
              <a:t> </a:t>
            </a:r>
            <a:r>
              <a:rPr lang="nb-NO" dirty="0" err="1" smtClean="0"/>
              <a:t>temperature</a:t>
            </a:r>
            <a:r>
              <a:rPr lang="nb-NO" dirty="0" smtClean="0"/>
              <a:t> dropp </a:t>
            </a:r>
            <a:r>
              <a:rPr lang="nb-NO" dirty="0" err="1" smtClean="0"/>
              <a:t>of</a:t>
            </a:r>
            <a:r>
              <a:rPr lang="nb-NO" dirty="0" smtClean="0"/>
              <a:t> 0.5 C over 1-3 </a:t>
            </a:r>
            <a:r>
              <a:rPr lang="nb-NO" dirty="0" err="1" smtClean="0"/>
              <a:t>years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5306291" y="5393883"/>
            <a:ext cx="3325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Approx</a:t>
            </a:r>
            <a:r>
              <a:rPr lang="nb-NO" dirty="0" smtClean="0"/>
              <a:t>. 10-15,000 </a:t>
            </a:r>
            <a:r>
              <a:rPr lang="nb-NO" dirty="0" err="1" smtClean="0"/>
              <a:t>tonnes</a:t>
            </a:r>
            <a:r>
              <a:rPr lang="nb-NO" dirty="0" smtClean="0"/>
              <a:t> sulfur </a:t>
            </a:r>
            <a:r>
              <a:rPr lang="nb-NO" dirty="0" err="1" smtClean="0"/>
              <a:t>emitted</a:t>
            </a:r>
            <a:r>
              <a:rPr lang="nb-NO" dirty="0" smtClean="0"/>
              <a:t>. </a:t>
            </a:r>
            <a:br>
              <a:rPr lang="nb-NO" dirty="0" smtClean="0"/>
            </a:br>
            <a:r>
              <a:rPr lang="nb-NO" dirty="0" err="1" smtClean="0"/>
              <a:t>Climate</a:t>
            </a:r>
            <a:r>
              <a:rPr lang="nb-NO" dirty="0" smtClean="0"/>
              <a:t> </a:t>
            </a:r>
            <a:r>
              <a:rPr lang="nb-NO" dirty="0" err="1" smtClean="0"/>
              <a:t>effect</a:t>
            </a:r>
            <a:r>
              <a:rPr lang="nb-NO" dirty="0" smtClean="0"/>
              <a:t>? 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486401" y="1847484"/>
            <a:ext cx="3325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Eyafjallajokull</a:t>
            </a:r>
            <a:r>
              <a:rPr lang="nb-NO" dirty="0" smtClean="0"/>
              <a:t>, 2010</a:t>
            </a:r>
            <a:br>
              <a:rPr lang="nb-NO" dirty="0" smtClean="0"/>
            </a:br>
            <a:r>
              <a:rPr lang="nb-NO" dirty="0" err="1" smtClean="0"/>
              <a:t>Iceland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3074" name="Picture 2" descr="http://upload.wikimedia.org/wikipedia/commons/thumb/7/73/Eyjafjallajokull-April-17.JPG/350px-Eyjafjallajokull-April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2646215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AAAQABAAD/2wCEAAkGBxQTEhUUExQWFhUXGBoYFxcYFx0YHBgdHRgcFx0XGB0cHCggHBolHBgXITEhJSkrLi4uFx8zODMsNygtLisBCgoKDg0OGhAQGy8lHyQsLCwsNCwsLywsLywsLywsLCwsLCwsLCwsLCwsLCwsLCwsLCwsLCwsLCwsLCwsLCwsLP/AABEIALcBEwMBIgACEQEDEQH/xAAcAAABBQEBAQAAAAAAAAAAAAAGAAIDBAUBBwj/xABIEAABAwIEAwUDBwkHAwUBAAABAAIRAyEEBRIxQVFhBhMicZEygaEHFVOSsdHwFiNCUoKywcLhFCQzQ2Jy0gii8TQ1k6PDJf/EABoBAAMBAQEBAAAAAAAAAAAAAAABAgMEBQb/xAAuEQACAQMDAgUDBAMBAAAAAAAAAQIDERIEIVETMRQyQXHRImGxBSOB8DORwaH/2gAMAwEAAhEDEQA/APKezmXsql+sE6dMXI3nl5LZ/J6j+qfrH71T7FC9X9j+ZExavSoUoypptHDWqSU2kzEPZ+j+qfrH7005BR/VP1itotTS1aOjDgjqy5MQ5FR/VP1iuHI6X6p+sfvWyWpulQ6UeBqpLkoYDs7Qc4yDAaT7R8hx6z7lbpZNgg29IvdNz3jhbiBfmrGFouc9rWTqJAEb3W1mGCpVGt7oinphrtRF53eS2fX3LCcIp9jRTfJkZd2bwT9Q7qo6T4dL3agOoBhWmdj8C6A1pc4e14378Z8uELRwmXODXXDGRs11qjgOBd7Pl57K7Rwj8Q1pLakCblzWtGmRwaXuuIBM8VhJIvJ8glmfZjCMljGuL7R4nG3UA2O/PZS5Z2Uwlfw06dQub7RLjpI5+0IO/wAFuYnKq1B4rUZcAD4my8i0Em3EE3Fgs3EZ7qt3bGk2c5oILvfO/Xc8UYp9h5MjrdjsG6p3dOnW1jfcDy8Th4uO8clJS7EYMuDIJeJlveHxchI267bLuJzouEBpgxMuJdItM8SbWiLLdw0YYQ2SXBrnvfMnjAHJu8Xm6HAM2Dtb5OQC4wxrdRDS6o73C0+pUNLsPTBcx1MvIAIdTeTFxaCRKNaGKbU1S4FpF2udpcZO/isDy/hC0KWU0TTLSfMh8mBwJM+lxcqN0GYDUfk+w9tQcTPi0l9h57Tw43VlnYXBVQQylUYeZe8xOxglbeKy2rSdqp/nWk+x7Onq4i0QL7RIXXZjJDHtNNx3MHw8LB0AwSEdx5M88zrsjToPj2gbgyRsYuDcFUaOR0iYg+eo2Xpec5cXUXai6o+7g404IG4HE7DqhfLMnfVu2A2/idMGLkCASTC3io23IcnfuVso7J4auHNIDHNI8Wtxnhzj48RC3j2Jy3Tpg6oPj70gSNyQXRx2Vij2ecKbmsrMIdDrh7bjebwBBG88FFTyuqaRP9m16CT3wefFBkwCfEIEWG3koaiPKXJmYnsBRYwvaGVQIJAc9pjjHigxHmqjOzeEa4CrQqMa4WOt08rXg3RZl7K5drOFqAe03RLbHp+lsDG/uVXP9Qa9rxofIIp6bxuHB0kEcDEISQZSMur2JwdSlNAFrtvzlRwk72EXtI96EXZNS/VP1ivV8DXo1WNfoNapAY4GxEWFpiYsCLlDebdmajZexhFKJGpzQ4W8TYJkwQeE2WkYxT3RLnJ+oF/M9L9U/WKRyel+qfrFapYmlq3VOPBGcuTKOUU/1T6lcOU0+R9StQtXNCrpR4J6kuTK+aqfI+pXPmqnyPqVq6EtCpUY8C6kuTK+aqfI+pWNjKYa9zRsCi3QhfNh+ef5j7AsNTCMYppeptQnJy3ZUSSSXEdYUdhhet+x/MiktQx2EF637H8yKy1evpV+yv5/J5uof7jIS1NLVNpXe5K1ZkVS1NLVZc1QuChlobRqFrg5tiNkq2IcZIsCTMWF7xG3LbkuQtrJcNrLC4DuKbtTpIHigeG5vJAMeqwqqyuaRNjAZYW6axqUi9oa2dEMYI9o7BzthsN91o1ccREuaXaoGhwDTyLuMX+Cp4iu7Rrwxq1WzGg3bpEyANxF995hXcNlzKR70Nb4mN1skNmbHSDAaIB3JlcLXJoJuMdUINOo0mY9mbgX22aDJm4MwsrN+zwxA1BzBVYAHwNIPV0mx3jopn508P7lrWUwIDdMCQTHhBgAwTborYx9LugHs0FzjoYAdRaCPETz5e5KzQwUwWS9zVL6vsUzMEhrnECRAnbVA87K+cQazXNpU6dMEnSHE63kG7WnpveAI81rYjNWBxY8We2dhFSL2LWiSJ9xaOKwjmz3S2mwBoMGZc3S4wS7VIuTc8ytFdiuVsLggCXYoua3YWLtR3MEW4C991PWxrSB3IqASC9mrUBy0W1bi/mt7F9naVa/eOaQBIBbDTxFzcknnaFNl2TUQO9o0pgEAVHFpcdifGWtMTttZS5Ia3IcJmHdAucLxOkeJ4HN03AAF/6qxi8Q86GGk8ugAaf0OZYRIgGxk8p6U8x7MVWnvqDg5wlzgWtadtQ7tokHc3O8WUuS4WpVpk98W1LamQGwOIc0828YG/FL6XuFmirk1EU6lQ4h1wSGgmOEl2kW6SDzCuYrG05c6k5mn2nUyzp7UjcxfhuqOZAtfJpuq0mNLXlpPh+JEkFpnmsLDNmoWM1FpIcZuQ3e8EjaLq1G4BnQwWum9xc9gNruBAA5ACXNmbEzdSNLaZdSEyQHsIM6wGyGjeBaPXmsdmKotPdk6Yghohs/73RIMibbz5qcZlR1d4H1GVGiCGtD2kG5jxbCOB4nyBgybmtTzS4LiRa7S6I5gmCbcIg+ahzurSq0wxtR+sugNub6TLYLZhwJG/IrIxWas0EU3inWBLy5shlTjEzItBA5qpleZCpWFSqSL6aQ1X1TxcQSYBiT0uhUwuaOA7KCi5xOILWuHh8Qaf2jcHlYg3VhmbNe0juu8DY2l/hIvc8bXbZb2ZYYPb+iwtM6ntgMP67dtzeVgY3KnUabiaw0uOpx7uC0kXc0gwZ4jkOcIi+QZE9tDSQ2kw0n+1pYJbqsLnxAybW4ckE5tgRSfpDtQiZiCOh6q9W10TGrwuBcH3h7fLnPoVUzRpLg5xBL2tdbhwg9bT7wuqmuCGZulLSpi1c0roSIuQ6UtKm0rmlUkTci0oSzofn3+790Iz0oOz0fn3+790Ln1qtTXv8AJvpvO/YoJJJLzDuC75Pxet+x/Mi4sQx8mlEudWAEn82PUuXruXdknMIfV0kR7O9+q9SjVjCir/f8nmV03Vf99APoYJzzpa0ypK+W1W2LHe4GF6OzChpMAA84SqUxCyerd+xOB5S+kYmLKBzV6Rjss1MOw8whjEZAACdfwj+K1hXjLuGLQOaFYGHeKJfB7vUBqixMG07fgKapgiIgzJiOqKaeGqUKYpa2OIAloAOmSSWmbEm4kJVZbbFRIMvyisWtYyqKLywQ0AxBBl73SIJ991m0MY6m/RXf/huLHAmb8DEG0tHI3Ckrdo9NUOpNhsEFrvZ6ARcDjusnNaQFQva4EP8AFEyWni11hJnjxXOoP1NLhLUzaiL6CZlhcQNJFiYG5AgcYE8FJlNbvHzhaXdwfzjoDwfCQImIN9gQhjB5dVxDHFjS4Uxz2kmwB3vJRJ2fo1aANOrS1E6i1mtrQY3LnTB3A5+gUSivQpbFjM8ifUpuaKdMvEMY8OhrWAhxIgBoM2gSd1mnJcPhyHPrl5aR3tOIDugIdtMb8jxRJjcxp6WNe5oEACm0cYgDi3SNoEi8rDzSqwMDu5Oh9tLhGszYtOqQW8HAR/CYphl6EuAZTw8OqPnUToDiHAbiJaSS7a8WiJ3RNgcwc9v5sAkSAagc1pjc6o67xG682x9CoCSWHS6Bc6pnxb8fPmnvzmqaYZqPhIg7OEXAB5DkqdLIE2F1HM6bq2io8M0uMd3O86jq5i0yQR/HmY44VCC14c8kCk8DS+Z/w6ggyIkk/AcQFzTc3J2RFTqYc0qdPxCrpjvGmA182BbIBGwLjeAn0kgubNSk6pSDnF1KqdQaWfmwSJaWuGk+EC5J+EoWOYuw7u7AYdO72iC/iYdvpvYqjXxVZriKhdLSWxMgQbt5R02RLkmXNqhuKrvGoEFlJpBc+Ju6LtuOWzeFkJWD3BTHYrvHSRFgIHIcpU+JxDC0NY0taLwXTfieQnpyC9OqZQzF6H1mENB1NY0NHUmo6ziHcgAeN+Apj+xNR2Jc1kU6diHOiNtmht3H3BOM0AH16hcZJk2v8FPhqgaWm8gybx6WsifMOwdVpPdVadQQNIPgc48WxJgi25vIQ3iMOwFsaxaH6xGlws4WmQDxiei0jJPsAVUu0gc0d6Nb4imwSGXMeI6tRPwV2nmFQhjntBc2TJJM2IA5RHrG6HsFTpt06WkVBEuJ1MfPFoi1ojeeiIcO1xgQk0kZMze2btdOkddM39lrNJFjO4n435WQzQwTqjrCB9i9IpZQ50O0gxcTsmYrL6lTamB5BOE1EG2zzjG4EsdEE9YUP9mNrb7L0w5FUA8TR6rNxHZ/9IjquiNVMlgNWwrm+0IUOlFWZ5fqEbFYOIwbmmD6hdEGmQUtKCu0A/vFT3fuhHmhAvaMf3mp+z+6Fhr42pL3/wCM6NL537GakkkvIO89e/6eqLHVMWXgGBRifOovasQ5pmIXgHyMYs03YqOIpfzr0StmTyZkyumnp5TSZ52oqqM2gixddgIl4n7VSrZnTZYmShiq8kzN1WeF1R0S9Wc3XZpZlnj3ag2wWFiMS51ibKUtURprpjSjHZIWbYzCuAc3V7IIJ4oyw2Pwr2hriXukDxlzhJ5AWA4cuGyD6TW6hqnTImN46KTOqzHkFoDGmJY0RpgaRfiSBKwr0rmtORVzNzTVc6nEAggtBaJHEAm10qxa6+lrJEGJIHHXc3MW93O6gczkmuNo4hRia3LGBxb6RhjjpmQDYGd5E3Egei0a2fveGtLiNMFpgEhw2JkbXM+Q5LCNQ8tk0PScUBo4jHuqgd68mDOqNTj0knZS4DEulzwSKjYLXkwGjiAOJItHRZVir2V4F73gsYajWkF42EC5BPAQChxQzWZ2jfDg6rVAeZimWtDOosZ8rTKGngyTJiTBIieq3M3xdCoW/mG0QHD/AAouP0pBFztHAXVfNq7ajgWPdUAAEuYGxFoAB2iFKQGWanAqTCO8Qjfh5+S1cJkD6rNTXU9XBrnaSRMDSSAHSZFireGyJjBTqvqtlrvzlNrw17L2gwRMxJ4bdUNodzeyXB4lxDqtEOZI0gsa2DH+K4+RIm/qtzHYSnSJrUqNMYkCA0HcfrNtd2/UiQoG53S0w6q5rXiwex2uCBxkz5jmmMx9Bh7sAVHgloDgS4yfZ1ATExa+8rnabd7AmZdDOMRVGpjWNI/xHVCGteRNryDYXiFYr501zAe8BgQS6mQ2oRuxhJmx5DchLPsBiapbDPYaS5lR7Yc2ZAGkzIiJkHfZDtPMHvIovZpNMkUwJb3bha+nkJ9+8rSMUxNhnhKjQwCAwAS4kNH71zuTKxcK/uHvbUAIadTAWh8Oddzy4kG+1uSxcXmLTp1d5Ve19y6o4tdHuEGeSfiM81uEshsES2XHUCYu48iJ32CtUyLsv0wHPLtLWTwAW9l7W8Sgj5xe4jYRy4+fVaGExzuEkpypsVw8pYprdgE9uYBAdXOnAkcrRyUJzlyS08mGYe4nFhyxM8zMMG6GamePWbjK5eZJldNLSu+5nKdy7WzMO3WRi62rbZItTCxehCiokZkBQB2mH95qfs/uNXouhee9qxGKqfs/uNXL+pxtRXv/AMZ0aN3qP2+DJSSSXhHpnoPyStvifKn/ADr0IsQD8jwvifKl/OvR3NXsaT/Ev5/J4Wsf78v4/BRdTULqa2KOX1HxpYTPS3qocTgXtOlzSD5LbON7XMdzIdTUTqavvYoXsVXKTKZpqUUmAXElP0prmqZK5opWKFSje1lUe0grVLVHVZZRKntsaxqEOEqMDS17QSZ8XETx8xHxWe9qnfZNIlYGyIA0hdDST1XSxdZPBIoiq8k5gI2U3d8V3QOaLCubHZ/tDXojQwgnZhcNRb/pbJsDy2RNhMmp0g441gLK1x3YJFIzJJIHhN4AHWbIB0BWG4h0Fup0HcSYUyp3C4YY7sk19M1MG/UwSfGXF7iODbQeWwvCxKuBrYeH1gGa2eEHeDv5OGxBgjUosuzGpRcHMdBHDceiq5vmlXEODqrtUbW2QoST77BlctNzmo2AHktAAAJ4DZZ76m8cd1AOCkhaWJOkzuPipe/EARskKfJSjD7TurihNkIeYsrWFruaQZSFOF0MXTGhyYSq8DsfWD3lzWls7y6ZPE+9VtKsaEtC6I00tkYuZWLEtKsaEtC1SJyKulcLVb7tNLFokLIraF5t2vH97q/sfuNXqJYvMu2rYxlTyZ+4F5/6sv2F7r8M7NA/3X7fBhpJJL509g9U+QnAmq7FwQABSn/7F7Th8qpsaCQHHmf4LxX5C8UWOxZHEUv/ANF6rVzd52ELriqrppLseVXdNVpX77fhG9TxgEjZUsfXD7QsN2McTJKfTzMjgk9NNbolV4vYq5hgpJMEe5ZVSgtqvmGq0KCngy43IAW0Ks4bSJcIy8pjOYoyxbGKwQHsn1KVHAskaj1st/EwtcjpSuYRYmlqKnYGhMj4lZ2ZYdkDSIjc8/6pLVQZXSkgeq4cFUqlPSVvCkJ6KDFYVp2seHVE5xfYuDa7mKAuspnfhzUz6cErRwV290Tpa68xIn8BRc0bMtlElwHEmLlWsdlVSm6HN3AMi4vYfFaWX5eD4wSCwyDbSCL3m8QiI02aCG0yXGHPOoENBvbfbkBa4vKhzsK55/ovBEEHjwT8RQLXEXtzEeVuCMG5DSbWDi5sfRuBJPU7QLj4KzmDqbw5uimXbE6ZO1iL3sfs91ZhkAtNy6rLcE/VAB3j/wAq3RykzDtt7K8gbMxzbhW6OGmABJMADiTyC2Bg6AdHERxnbmt7sjTpDFcD4TpETBkXB5xPqlKWzYk7tI1ey3ZBlJofXa19U8DBDBy6u69ferWedncLofVNPTpaT+b8M25bIiXCJ3XndWWWVz0elHHGx4ucMeIPomaV6TnGT1nEik4aHiC12zbeVx8UE4/LH0nljhccr25+Xmvc02pVRb9zxa9GUHujMLUtKm0rUyPBsc7VUjSOB4rqnUUI5Mwim3ZGRRoFxhoJPIK/QyCu9uptJ0bcvQHgjTL6+GafCGtJ5Dda1HHNO32Lz6n6hNeWP+zphp0/MwJd2MqCnrL2gxOmD6TzUWQdmxW1GpLQDEbGUc18c3YrHrZqGE2ME8lEdZXlFr1HOjBNYg12n7PtoQ5hJabEHgV4b26/9bU8mfuBfQ2cZhSqNg/ZxXz78oTYx1SOTP3Anqqk5aVKfe/ya6NJV3bj4BxJJJeQesep/IXQ1uxY6UftqL2B+CY0bTx/ovKv+nnD66mMEn2aO3nUXrGNwhY6C4H8cV005vFJM8zUU/3HK39sY9bDXOnZX8NlFMtlzzMbclZmmBMz7lWr4hu7WjzWjq1JKyMFThHdmPjMPoNjKquqO2laFV4d7QIVV1PlstYOL8y3JkpLyvYgY697jkrlKiw3hx9VAaSmZiSBECEq0Lq8SqU/RlfEtA2JnkVSc5bNLCazJgeYJT8ZkNRoaRBn3LKMoLZo0ll3RgQtzs/2YOI8byW0wb2u636NojqtHIMmYHa64mDYSC3bdy38VnVOm2GN1AQBFm+QPROrXt9MC6NJP6psE+03Yct8eGDnCDqaXSRH6s3M8kN4HJ3uDnFwYKftAzIPKOdvgvRqmZYo6XMpDSeAvPnyUx7PU3lz6gOp4AIBgDzjf3rCNaSW5tKCk/oAfJspa9wJL3MNgCI1e+bNmyJm9ly0DSLgk6tR1fCJHBSU8vY2pDYGkAWNhHLktuhiYs4yUpVH6Ewiu0gEzelpLmS1jm3GrUXEcgLyJkRdD+H1NIFy07ugw0x9+ke8L03HYSk9wqVGt1t9k8kM5ph2OnlMgD7eq1hU2M5KxlYKXjU5roIJGm5JFj5J7MXTLSAxwIBJN5aYsY5T/FamEqwfES4cBPs9WgAIvoZSwODpJMCZ49Oce9EqiXccabl2PJDPeBz2Fk9CJ8pRb2ScBVlzCR7IIFgTzRzi8K2owseAWuBB8ja3JU8pyunR1aAWibNkwPIFHiE4NNFy0zU1ZmiF1JJch3jXuhVn0GkkgAE7nn581NWZKw8+xtWiQRBaZg/wPVa0ouTsu5y15WTbWwF5vhBTqvaNgeBnqqgJWhi3F7tR3VillPg11HaAeAaXH33EL3clGCzPFV3L6TOdi320kCOiJchwoqMDn1HkkmzSbRzj8XWGMGNpkk25LdwGEND9OQ68DjH2LnrRp4/S9zWMp33RrU+z1J4mag83Kw3IaLQfCSepP3qk7MHR4pE7RYf0WhUzACkTxA4+S8+SqL1O+E6TW69AVwNKm17jUG8wDtHQLwr5Vw35yq6BDS2nA/YC9kzLG63+EQByXinyk/8Ar6n+1n7gXVq1ell9/kx0W1W32+AXSSSXmHrHsX/To4ipjIIAijJ/+Veyv7uZDgXcyvE/kApFzsZHAUftqbL2WhhSXAQADubStFsrnDW3m1YZWotJunYTLab9335bLTbltOIdJjiSR9iq/wBmoavZMj/UY910+tK1kyPDJO8rGfjcqLWOkM3s7UfSE3JMpBcTUabbNPwPVTYnE6XFr5jhewHv9yt4THta32T+yJ9UOrO1rhGnDK4/FZex58IA072EH4XWPmIp0yRoDdhtIMid+BXGYo6nHxMm9xufeqD8a55LXAQDuTa/RCyG8X2RZp1maSS4N6KtVz/V4TePer+JytsB/eNNpADN434qrVqtF6TWWibASpSTB3RDiM3lkaNz7UTChY+raGkjeIUWO7Q1ILRTgdP6LJp5pVJAbNyrURMN6Oeua2Sw8Px5J781ruBLWgbWJufIALCyp2IpnU5vh5kq1VxxDtYMOPXZLp7jzfJQzPFVGP1OYRMGxMf0UIzOqbiwPVG+C8TRqLHdYmfP1WTX7OUmmo9xkH2WD9HqhOPqDTtcxsLiZ/xJjlKvjEUQASwjlPHr1Vvsrl7Wuqh+lwkaC6CSBMmOFx8ERYihTc0Sxrh5Ax5JOSvYuNJuN7gpTdTc4cBO4/G6KxjaYHtCBxQliadnBoc0g2GkkeqzWNqEhrnwOUEKsMiI1HDsejU6gcJBsqtXMGtdBKDzSdqIpVC3lJN/uTn5XU/zKgEx4gZ9xkhJUvuXLUNoNTim2uL9U8zNoheZYo1GuHdvc8c+RVipn2LDYBJHPSm6D9BrUchri8O93t1GgchI48brIxlNkFge6CZvePJCjcyruMkunqCfsV7CVCbkFzp5ECPetIU3HcwqSUjQZh6eoaWucQZ8/RT4zG1oP5pwZ1aftKdhcuqwH03MJ3gnZR1MXinODSWXsL2Vyk5PmxnGCSMnUZ9mPOyTqjhz6xwWrjMLiQAXlh6T/RDeKe4PIMt6C/4C2hK6JlGzN2nVc5oBdDT8PNZ+Mc8Et1k8LCxVjKsSWCXhz2Hg6AOU3Nyn4vFMJ8LY4QYsPXdax83Yzd0jKax4sCADva581458pg//AKFT/bT/AHAvbalY9F4p8p//ALg882U/3AFOu/xL3+TXQNus78fAKJJJLyT2D1z5AKRccbDy2BR2EzeovXGgNu4uI5kkR6Lx75BsfSpHG96XCRR06RMx3k/aF6l+UNPYVHCf9P8ARbQTaOCv52adfOWkWcQOoP4KpOx7LkPJtbwlD2YZ0DIaHO6nw/ASqn5R1aYimAJ5+L+itUttjLJt7m+cyYfDUdbn0VfEZgAdNJxA8/VD9btFUeIc1riP0oI+yyz35s+eA6BNUyrBViKLnX1vI8pVZ50mziectKG/nF/M+q43MqgO5995VY2CwXsz9waGaW22MkH7E856SPHSDuRI28rIUGfuiNA9SufP1UukBsDgRI98mfipwXBVmEdXPwW6TQZG97H4KoMW5zrCBylZlbtI9wAfTpkg7gRby5qM5/Ig048j/RCVvQHEIH1IHtG/WftVV2IE3cShytjSf6pn9r5rRInENcJnBaBpMddQ+IhXnY57xqLxB/1X84jZAVCs0nxH+q0K+YMEikLdVPTQO4XMzFopOY4s5h0SR5XXMPmp0gCq20xcoEfWc7in4dw4uhPpINw4diHjZ0+RCoYmo536Tp4IcdmcWYPebqKjm1VhMOBtxAMdR1TtYWLZtV31mC9hzVL5ze7w659VlV8e593uLj1JMe5RCsITTHgEGHzV1MwYlXh2haWw8H3Ab9UFvxPRRHEFNtD6Yf4PPaQEd08noY+xTHOnkR3NuE3QHhsS9pDhYjYrYp9pqu+lvImP6qdhOD9Aqy/NajA783v52UzK1RxnSTHCEKv7XVBu0/j7VE7tRUiwE87/AGSjYnCQbVn16hggARET6WVnB9nXiqC8jTvO89CvPKHamu1wOoOgzpLQWnzgT8UX4T5RhoArUodzYbH9k7epUylKPlLVNPzBLnGFptplwpsmw5cfihPFU2TaxnYX9JWbmnbUvM6AfN0R6LIq9oLydP8A3H+K1oPFbsipByeyCepiQQBLiRtfb3cF4p8pzgcwqQCPDT3/ANg6L0Z/aFzh+iI4gH+JheX9u6+vGOcYu1m3+2E9XNOnZc/JWkpuNS74B9JJJeaekGXydVnNNfSJkMm0/ro2pYpx/RnrCEPkvzBtE4jVSp1dQpj843Vp9uY5Hqiqnj2NqB3dAtE/myXafgdW/XgtI6iMVi0c86DlK5Y/tBI2hQmp1TaGZU2mTQpuIJPiL/QjWBA8lNje0hef8Kgxu2htJgB95GqfI8EeKXBPhmVKtQ8/ioA4HdwXDiqck903bbU+3UeP7VI3GU9MdxT3Jkl03EROqY4xtKPE/YtacTarRYQmPf1lXaebsaCGYbDCXSSWmpwiB3hdA42UeOx7arQ11CgIM6mM7tzt7HRAi49B1U+J+39/2PofcqMf5rjqh5qOpSaTIbpHIEkfGSp8JUDP8tj7yNbdXuiRI6FPxAdEjAPErgnZX8XmZfE0qMDg2k1gPoAU2rmDX74aiOrdTeEbB0Redt4S8R9g6JUPX8fFdbA4fx/iu4kh7i7u2t2s0kNsIsJUYpASQP8Au/HNPxAdBkrXaiBEkmB+JSdWiyipU2tIcB4gZB17HeRdP1+FzdIhxBMniJ47jcpeIH0B1Ov09VNTeXeXuG1+fJR4BxouDmMpk/6gHj0dITsZVNR5e6nSBduA0AcOAEcPiUvEsfhxOIvDtun23UL6rec++FLUxLmscG06ZBABbpBmDb3i9991WFJgI8LPK59xCPEsPDnNYm0KcOA4gzyVPD4/FUa/eUe6YB4WxTBOk7n2T67omb21xsXqkHjDRHu8Oyl6iS7IpUF6mK6mOSY5wG4g9bFaju1eNme/qb83fZMLNzDMKtYh1UmoQIBc2bcrlHiJeq/9DoIcwGNQFpjUBaeU87G3QqZ2Ee2QWuDuLSDPPbhv8U3DZ7iWM7tjyGCYaGttO8SJCVLPMWwktrVWk7nUbo8RLgOgiNpvpjxcjv8AFdrYWoDBpvBG/hJ/gVWq4mq4kvJJO5MEnzJSq4qs72nvPmVS1H2J6A2nVaXRJJ4QCf4Kw2nrDS1tRwJgFrHESNxYb3CoNpuFwInfh9imw1arTEMe9g5NcW7+RR4hj6BNUwj5ILKgi5lhEDncbLuZ0BQ0xoq6hILHggcIcNwfMKrWc9/tOc60XcTblfgo+5P49UPUS9AVBepbpvcPG6kNMT7QmJiwJ58ggfteD/anS0tlrCARBgsBH2osNBx5IN7RtjEOHGGz9UIdRy2Y1TUXczEkkkigw+TzevIBsz+ZGRp9B8EJ/Jm0k4iOVP8AnRpVYRaAuOrL62jvowvTTKUdFxwm2kfBWdHKJTC3jbrCm5WBXeI3A9E2f9Km0ON5+H4/BTXUzzHuVXJcSD3LmnonvZMiPRN0J3Isc09E38cE4slNdT6ouKwlwH8WTntkRA5yo9Pu6phYeI/ELg42+xNDNkgBt70CHFw2+5dsPwFzSIm65A4gpASF3RdNS232KIjokWz0QMl71dNaFF3YTRSteEBuWe8XTXHP8fiFW07QfT7EgPXZFh3ZZFba5hcNUTx6KuGc9lGWdOHBFhXZbbVB3mV0VRyPqqZZ+J9PenaBvKLBdljvW8iuOeP1fj/VV3tG34K4AN7+adhXLPeD9VcNT/SFX0neeHPp5prnQLSmFyya3QLnfKu14/8AM/xXJtZMVyyyqSLQgLtQ6cTU5+EH6oRqXRH3IH7Rj+8PnjpP/aFcO5nPsZqSSS1MiSlWc32XOb5Ej7FMMyrfS1Prn711JJxTGpNdmPZm9cbVqn1ynjPMR9NU+skklhHgrOXI78oMT9M/1H3J35Q4n6Z/w+5cSSwjwHUlyOHaPE/Su9G/8UvykxP0p9G/8Ukk8I8Czlyc/KLEfSH6rP8Ail+UOI+kP1W/8VxJGK4DJ8i/KHEfSH0b/wAVw9oMR9KfRv8AxSSRiuAyfIvygxH0h9G/8VwZ9iPpXeg+5dSRihZPk58/Yj6V3w+5cdnlc/5rvh9ySSMUGT5ONzuuP813qPuXfnzEfSu+H3JJIxQZM78+4j6V349yac7r/SuSSRigyZ358r/SOXPnyv8ASuXUk8UGTOfPdf6V3quHOq/0rvVJJGKC7OfPNf6V/qkc4r/Sv9SkkjFBdjfnWt9I+3+opDNa30j/AKxSSRZBdjTmVX6R/wBYp/ztW+lf9YpJIsguxvzpW+lf9Y/ekMyq/SP+sfvSSRZBdiOZ1j/mP+sfvVVziTJuUkkCOJJJJgf/2Q==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6" descr="data:image/jpeg;base64,/9j/4AAQSkZJRgABAQAAAQABAAD/2wCEAAkGBxQTEhUUExQWFhUXGBoYFxcYFx0YHBgdHRgcFx0XGB0cHCggHBolHBgXITEhJSkrLi4uFx8zODMsNygtLisBCgoKDg0OGhAQGy8lHyQsLCwsNCwsLywsLywsLywsLCwsLCwsLCwsLCwsLCwsLCwsLCwsLCwsLCwsLCwsLCwsLP/AABEIALcBEwMBIgACEQEDEQH/xAAcAAABBQEBAQAAAAAAAAAAAAAGAAIDBAUBBwj/xABIEAABAwIEAwUDBwkHAwUBAAABAAIRAyEEBRIxQVFhBhMicZEygaEHFVOSsdHwFiNCUoKywcLhFCQzQ2Jy0gii8TQ1k6PDJf/EABoBAAMBAQEBAAAAAAAAAAAAAAABAgMEBQb/xAAuEQACAQMDAgUDBAMBAAAAAAAAAQIDERIEIVETMRQyQXHRImGxBSOB8DORwaH/2gAMAwEAAhEDEQA/APKezmXsql+sE6dMXI3nl5LZ/J6j+qfrH71T7FC9X9j+ZExavSoUoypptHDWqSU2kzEPZ+j+qfrH7005BR/VP1itotTS1aOjDgjqy5MQ5FR/VP1iuHI6X6p+sfvWyWpulQ6UeBqpLkoYDs7Qc4yDAaT7R8hx6z7lbpZNgg29IvdNz3jhbiBfmrGFouc9rWTqJAEb3W1mGCpVGt7oinphrtRF53eS2fX3LCcIp9jRTfJkZd2bwT9Q7qo6T4dL3agOoBhWmdj8C6A1pc4e14378Z8uELRwmXODXXDGRs11qjgOBd7Pl57K7Rwj8Q1pLakCblzWtGmRwaXuuIBM8VhJIvJ8glmfZjCMljGuL7R4nG3UA2O/PZS5Z2Uwlfw06dQub7RLjpI5+0IO/wAFuYnKq1B4rUZcAD4my8i0Em3EE3Fgs3EZ7qt3bGk2c5oILvfO/Xc8UYp9h5MjrdjsG6p3dOnW1jfcDy8Th4uO8clJS7EYMuDIJeJlveHxchI267bLuJzouEBpgxMuJdItM8SbWiLLdw0YYQ2SXBrnvfMnjAHJu8Xm6HAM2Dtb5OQC4wxrdRDS6o73C0+pUNLsPTBcx1MvIAIdTeTFxaCRKNaGKbU1S4FpF2udpcZO/isDy/hC0KWU0TTLSfMh8mBwJM+lxcqN0GYDUfk+w9tQcTPi0l9h57Tw43VlnYXBVQQylUYeZe8xOxglbeKy2rSdqp/nWk+x7Onq4i0QL7RIXXZjJDHtNNx3MHw8LB0AwSEdx5M88zrsjToPj2gbgyRsYuDcFUaOR0iYg+eo2Xpec5cXUXai6o+7g404IG4HE7DqhfLMnfVu2A2/idMGLkCASTC3io23IcnfuVso7J4auHNIDHNI8Wtxnhzj48RC3j2Jy3Tpg6oPj70gSNyQXRx2Vij2ecKbmsrMIdDrh7bjebwBBG88FFTyuqaRP9m16CT3wefFBkwCfEIEWG3koaiPKXJmYnsBRYwvaGVQIJAc9pjjHigxHmqjOzeEa4CrQqMa4WOt08rXg3RZl7K5drOFqAe03RLbHp+lsDG/uVXP9Qa9rxofIIp6bxuHB0kEcDEISQZSMur2JwdSlNAFrtvzlRwk72EXtI96EXZNS/VP1ivV8DXo1WNfoNapAY4GxEWFpiYsCLlDebdmajZexhFKJGpzQ4W8TYJkwQeE2WkYxT3RLnJ+oF/M9L9U/WKRyel+qfrFapYmlq3VOPBGcuTKOUU/1T6lcOU0+R9StQtXNCrpR4J6kuTK+aqfI+pXPmqnyPqVq6EtCpUY8C6kuTK+aqfI+pWNjKYa9zRsCi3QhfNh+ef5j7AsNTCMYppeptQnJy3ZUSSSXEdYUdhhet+x/MiktQx2EF637H8yKy1evpV+yv5/J5uof7jIS1NLVNpXe5K1ZkVS1NLVZc1QuChlobRqFrg5tiNkq2IcZIsCTMWF7xG3LbkuQtrJcNrLC4DuKbtTpIHigeG5vJAMeqwqqyuaRNjAZYW6axqUi9oa2dEMYI9o7BzthsN91o1ccREuaXaoGhwDTyLuMX+Cp4iu7Rrwxq1WzGg3bpEyANxF995hXcNlzKR70Nb4mN1skNmbHSDAaIB3JlcLXJoJuMdUINOo0mY9mbgX22aDJm4MwsrN+zwxA1BzBVYAHwNIPV0mx3jopn508P7lrWUwIDdMCQTHhBgAwTborYx9LugHs0FzjoYAdRaCPETz5e5KzQwUwWS9zVL6vsUzMEhrnECRAnbVA87K+cQazXNpU6dMEnSHE63kG7WnpveAI81rYjNWBxY8We2dhFSL2LWiSJ9xaOKwjmz3S2mwBoMGZc3S4wS7VIuTc8ytFdiuVsLggCXYoua3YWLtR3MEW4C991PWxrSB3IqASC9mrUBy0W1bi/mt7F9naVa/eOaQBIBbDTxFzcknnaFNl2TUQO9o0pgEAVHFpcdifGWtMTttZS5Ia3IcJmHdAucLxOkeJ4HN03AAF/6qxi8Q86GGk8ugAaf0OZYRIgGxk8p6U8x7MVWnvqDg5wlzgWtadtQ7tokHc3O8WUuS4WpVpk98W1LamQGwOIc0828YG/FL6XuFmirk1EU6lQ4h1wSGgmOEl2kW6SDzCuYrG05c6k5mn2nUyzp7UjcxfhuqOZAtfJpuq0mNLXlpPh+JEkFpnmsLDNmoWM1FpIcZuQ3e8EjaLq1G4BnQwWum9xc9gNruBAA5ACXNmbEzdSNLaZdSEyQHsIM6wGyGjeBaPXmsdmKotPdk6Yghohs/73RIMibbz5qcZlR1d4H1GVGiCGtD2kG5jxbCOB4nyBgybmtTzS4LiRa7S6I5gmCbcIg+ahzurSq0wxtR+sugNub6TLYLZhwJG/IrIxWas0EU3inWBLy5shlTjEzItBA5qpleZCpWFSqSL6aQ1X1TxcQSYBiT0uhUwuaOA7KCi5xOILWuHh8Qaf2jcHlYg3VhmbNe0juu8DY2l/hIvc8bXbZb2ZYYPb+iwtM6ntgMP67dtzeVgY3KnUabiaw0uOpx7uC0kXc0gwZ4jkOcIi+QZE9tDSQ2kw0n+1pYJbqsLnxAybW4ckE5tgRSfpDtQiZiCOh6q9W10TGrwuBcH3h7fLnPoVUzRpLg5xBL2tdbhwg9bT7wuqmuCGZulLSpi1c0roSIuQ6UtKm0rmlUkTci0oSzofn3+790Iz0oOz0fn3+790Ln1qtTXv8AJvpvO/YoJJJLzDuC75Pxet+x/Mi4sQx8mlEudWAEn82PUuXruXdknMIfV0kR7O9+q9SjVjCir/f8nmV03Vf99APoYJzzpa0ypK+W1W2LHe4GF6OzChpMAA84SqUxCyerd+xOB5S+kYmLKBzV6Rjss1MOw8whjEZAACdfwj+K1hXjLuGLQOaFYGHeKJfB7vUBqixMG07fgKapgiIgzJiOqKaeGqUKYpa2OIAloAOmSSWmbEm4kJVZbbFRIMvyisWtYyqKLywQ0AxBBl73SIJ991m0MY6m/RXf/huLHAmb8DEG0tHI3Ckrdo9NUOpNhsEFrvZ6ARcDjusnNaQFQva4EP8AFEyWni11hJnjxXOoP1NLhLUzaiL6CZlhcQNJFiYG5AgcYE8FJlNbvHzhaXdwfzjoDwfCQImIN9gQhjB5dVxDHFjS4Uxz2kmwB3vJRJ2fo1aANOrS1E6i1mtrQY3LnTB3A5+gUSivQpbFjM8ifUpuaKdMvEMY8OhrWAhxIgBoM2gSd1mnJcPhyHPrl5aR3tOIDugIdtMb8jxRJjcxp6WNe5oEACm0cYgDi3SNoEi8rDzSqwMDu5Oh9tLhGszYtOqQW8HAR/CYphl6EuAZTw8OqPnUToDiHAbiJaSS7a8WiJ3RNgcwc9v5sAkSAagc1pjc6o67xG682x9CoCSWHS6Bc6pnxb8fPmnvzmqaYZqPhIg7OEXAB5DkqdLIE2F1HM6bq2io8M0uMd3O86jq5i0yQR/HmY44VCC14c8kCk8DS+Z/w6ggyIkk/AcQFzTc3J2RFTqYc0qdPxCrpjvGmA182BbIBGwLjeAn0kgubNSk6pSDnF1KqdQaWfmwSJaWuGk+EC5J+EoWOYuw7u7AYdO72iC/iYdvpvYqjXxVZriKhdLSWxMgQbt5R02RLkmXNqhuKrvGoEFlJpBc+Ju6LtuOWzeFkJWD3BTHYrvHSRFgIHIcpU+JxDC0NY0taLwXTfieQnpyC9OqZQzF6H1mENB1NY0NHUmo6ziHcgAeN+Apj+xNR2Jc1kU6diHOiNtmht3H3BOM0AH16hcZJk2v8FPhqgaWm8gybx6WsifMOwdVpPdVadQQNIPgc48WxJgi25vIQ3iMOwFsaxaH6xGlws4WmQDxiei0jJPsAVUu0gc0d6Nb4imwSGXMeI6tRPwV2nmFQhjntBc2TJJM2IA5RHrG6HsFTpt06WkVBEuJ1MfPFoi1ojeeiIcO1xgQk0kZMze2btdOkddM39lrNJFjO4n435WQzQwTqjrCB9i9IpZQ50O0gxcTsmYrL6lTamB5BOE1EG2zzjG4EsdEE9YUP9mNrb7L0w5FUA8TR6rNxHZ/9IjquiNVMlgNWwrm+0IUOlFWZ5fqEbFYOIwbmmD6hdEGmQUtKCu0A/vFT3fuhHmhAvaMf3mp+z+6Fhr42pL3/wCM6NL537GakkkvIO89e/6eqLHVMWXgGBRifOovasQ5pmIXgHyMYs03YqOIpfzr0StmTyZkyumnp5TSZ52oqqM2gixddgIl4n7VSrZnTZYmShiq8kzN1WeF1R0S9Wc3XZpZlnj3ag2wWFiMS51ibKUtURprpjSjHZIWbYzCuAc3V7IIJ4oyw2Pwr2hriXukDxlzhJ5AWA4cuGyD6TW6hqnTImN46KTOqzHkFoDGmJY0RpgaRfiSBKwr0rmtORVzNzTVc6nEAggtBaJHEAm10qxa6+lrJEGJIHHXc3MW93O6gczkmuNo4hRia3LGBxb6RhjjpmQDYGd5E3Egei0a2fveGtLiNMFpgEhw2JkbXM+Q5LCNQ8tk0PScUBo4jHuqgd68mDOqNTj0knZS4DEulzwSKjYLXkwGjiAOJItHRZVir2V4F73gsYajWkF42EC5BPAQChxQzWZ2jfDg6rVAeZimWtDOosZ8rTKGngyTJiTBIieq3M3xdCoW/mG0QHD/AAouP0pBFztHAXVfNq7ajgWPdUAAEuYGxFoAB2iFKQGWanAqTCO8Qjfh5+S1cJkD6rNTXU9XBrnaSRMDSSAHSZFireGyJjBTqvqtlrvzlNrw17L2gwRMxJ4bdUNodzeyXB4lxDqtEOZI0gsa2DH+K4+RIm/qtzHYSnSJrUqNMYkCA0HcfrNtd2/UiQoG53S0w6q5rXiwex2uCBxkz5jmmMx9Bh7sAVHgloDgS4yfZ1ATExa+8rnabd7AmZdDOMRVGpjWNI/xHVCGteRNryDYXiFYr501zAe8BgQS6mQ2oRuxhJmx5DchLPsBiapbDPYaS5lR7Yc2ZAGkzIiJkHfZDtPMHvIovZpNMkUwJb3bha+nkJ9+8rSMUxNhnhKjQwCAwAS4kNH71zuTKxcK/uHvbUAIadTAWh8Oddzy4kG+1uSxcXmLTp1d5Ve19y6o4tdHuEGeSfiM81uEshsES2XHUCYu48iJ32CtUyLsv0wHPLtLWTwAW9l7W8Sgj5xe4jYRy4+fVaGExzuEkpypsVw8pYprdgE9uYBAdXOnAkcrRyUJzlyS08mGYe4nFhyxM8zMMG6GamePWbjK5eZJldNLSu+5nKdy7WzMO3WRi62rbZItTCxehCiokZkBQB2mH95qfs/uNXouhee9qxGKqfs/uNXL+pxtRXv/AMZ0aN3qP2+DJSSSXhHpnoPyStvifKn/ADr0IsQD8jwvifKl/OvR3NXsaT/Ev5/J4Wsf78v4/BRdTULqa2KOX1HxpYTPS3qocTgXtOlzSD5LbON7XMdzIdTUTqavvYoXsVXKTKZpqUUmAXElP0prmqZK5opWKFSje1lUe0grVLVHVZZRKntsaxqEOEqMDS17QSZ8XETx8xHxWe9qnfZNIlYGyIA0hdDST1XSxdZPBIoiq8k5gI2U3d8V3QOaLCubHZ/tDXojQwgnZhcNRb/pbJsDy2RNhMmp0g441gLK1x3YJFIzJJIHhN4AHWbIB0BWG4h0Fup0HcSYUyp3C4YY7sk19M1MG/UwSfGXF7iODbQeWwvCxKuBrYeH1gGa2eEHeDv5OGxBgjUosuzGpRcHMdBHDceiq5vmlXEODqrtUbW2QoST77BlctNzmo2AHktAAAJ4DZZ76m8cd1AOCkhaWJOkzuPipe/EARskKfJSjD7TurihNkIeYsrWFruaQZSFOF0MXTGhyYSq8DsfWD3lzWls7y6ZPE+9VtKsaEtC6I00tkYuZWLEtKsaEtC1SJyKulcLVb7tNLFokLIraF5t2vH97q/sfuNXqJYvMu2rYxlTyZ+4F5/6sv2F7r8M7NA/3X7fBhpJJL509g9U+QnAmq7FwQABSn/7F7Th8qpsaCQHHmf4LxX5C8UWOxZHEUv/ANF6rVzd52ELriqrppLseVXdNVpX77fhG9TxgEjZUsfXD7QsN2McTJKfTzMjgk9NNbolV4vYq5hgpJMEe5ZVSgtqvmGq0KCngy43IAW0Ks4bSJcIy8pjOYoyxbGKwQHsn1KVHAskaj1st/EwtcjpSuYRYmlqKnYGhMj4lZ2ZYdkDSIjc8/6pLVQZXSkgeq4cFUqlPSVvCkJ6KDFYVp2seHVE5xfYuDa7mKAuspnfhzUz6cErRwV290Tpa68xIn8BRc0bMtlElwHEmLlWsdlVSm6HN3AMi4vYfFaWX5eD4wSCwyDbSCL3m8QiI02aCG0yXGHPOoENBvbfbkBa4vKhzsK55/ovBEEHjwT8RQLXEXtzEeVuCMG5DSbWDi5sfRuBJPU7QLj4KzmDqbw5uimXbE6ZO1iL3sfs91ZhkAtNy6rLcE/VAB3j/wAq3RykzDtt7K8gbMxzbhW6OGmABJMADiTyC2Bg6AdHERxnbmt7sjTpDFcD4TpETBkXB5xPqlKWzYk7tI1ey3ZBlJofXa19U8DBDBy6u69ferWedncLofVNPTpaT+b8M25bIiXCJ3XndWWWVz0elHHGx4ucMeIPomaV6TnGT1nEik4aHiC12zbeVx8UE4/LH0nljhccr25+Xmvc02pVRb9zxa9GUHujMLUtKm0rUyPBsc7VUjSOB4rqnUUI5Mwim3ZGRRoFxhoJPIK/QyCu9uptJ0bcvQHgjTL6+GafCGtJ5Dda1HHNO32Lz6n6hNeWP+zphp0/MwJd2MqCnrL2gxOmD6TzUWQdmxW1GpLQDEbGUc18c3YrHrZqGE2ME8lEdZXlFr1HOjBNYg12n7PtoQ5hJabEHgV4b26/9bU8mfuBfQ2cZhSqNg/ZxXz78oTYx1SOTP3Anqqk5aVKfe/ya6NJV3bj4BxJJJeQesep/IXQ1uxY6UftqL2B+CY0bTx/ovKv+nnD66mMEn2aO3nUXrGNwhY6C4H8cV005vFJM8zUU/3HK39sY9bDXOnZX8NlFMtlzzMbclZmmBMz7lWr4hu7WjzWjq1JKyMFThHdmPjMPoNjKquqO2laFV4d7QIVV1PlstYOL8y3JkpLyvYgY697jkrlKiw3hx9VAaSmZiSBECEq0Lq8SqU/RlfEtA2JnkVSc5bNLCazJgeYJT8ZkNRoaRBn3LKMoLZo0ll3RgQtzs/2YOI8byW0wb2u636NojqtHIMmYHa64mDYSC3bdy38VnVOm2GN1AQBFm+QPROrXt9MC6NJP6psE+03Yct8eGDnCDqaXSRH6s3M8kN4HJ3uDnFwYKftAzIPKOdvgvRqmZYo6XMpDSeAvPnyUx7PU3lz6gOp4AIBgDzjf3rCNaSW5tKCk/oAfJspa9wJL3MNgCI1e+bNmyJm9ly0DSLgk6tR1fCJHBSU8vY2pDYGkAWNhHLktuhiYs4yUpVH6Ewiu0gEzelpLmS1jm3GrUXEcgLyJkRdD+H1NIFy07ugw0x9+ke8L03HYSk9wqVGt1t9k8kM5ph2OnlMgD7eq1hU2M5KxlYKXjU5roIJGm5JFj5J7MXTLSAxwIBJN5aYsY5T/FamEqwfES4cBPs9WgAIvoZSwODpJMCZ49Oce9EqiXccabl2PJDPeBz2Fk9CJ8pRb2ScBVlzCR7IIFgTzRzi8K2owseAWuBB8ja3JU8pyunR1aAWibNkwPIFHiE4NNFy0zU1ZmiF1JJch3jXuhVn0GkkgAE7nn581NWZKw8+xtWiQRBaZg/wPVa0ouTsu5y15WTbWwF5vhBTqvaNgeBnqqgJWhi3F7tR3VillPg11HaAeAaXH33EL3clGCzPFV3L6TOdi320kCOiJchwoqMDn1HkkmzSbRzj8XWGMGNpkk25LdwGEND9OQ68DjH2LnrRp4/S9zWMp33RrU+z1J4mag83Kw3IaLQfCSepP3qk7MHR4pE7RYf0WhUzACkTxA4+S8+SqL1O+E6TW69AVwNKm17jUG8wDtHQLwr5Vw35yq6BDS2nA/YC9kzLG63+EQByXinyk/8Ar6n+1n7gXVq1ell9/kx0W1W32+AXSSSXmHrHsX/To4ipjIIAijJ/+Veyv7uZDgXcyvE/kApFzsZHAUftqbL2WhhSXAQADubStFsrnDW3m1YZWotJunYTLab9335bLTbltOIdJjiSR9iq/wBmoavZMj/UY910+tK1kyPDJO8rGfjcqLWOkM3s7UfSE3JMpBcTUabbNPwPVTYnE6XFr5jhewHv9yt4THta32T+yJ9UOrO1rhGnDK4/FZex58IA072EH4XWPmIp0yRoDdhtIMid+BXGYo6nHxMm9xufeqD8a55LXAQDuTa/RCyG8X2RZp1maSS4N6KtVz/V4TePer+JytsB/eNNpADN434qrVqtF6TWWibASpSTB3RDiM3lkaNz7UTChY+raGkjeIUWO7Q1ILRTgdP6LJp5pVJAbNyrURMN6Oeua2Sw8Px5J781ruBLWgbWJufIALCyp2IpnU5vh5kq1VxxDtYMOPXZLp7jzfJQzPFVGP1OYRMGxMf0UIzOqbiwPVG+C8TRqLHdYmfP1WTX7OUmmo9xkH2WD9HqhOPqDTtcxsLiZ/xJjlKvjEUQASwjlPHr1Vvsrl7Wuqh+lwkaC6CSBMmOFx8ERYihTc0Sxrh5Ax5JOSvYuNJuN7gpTdTc4cBO4/G6KxjaYHtCBxQliadnBoc0g2GkkeqzWNqEhrnwOUEKsMiI1HDsejU6gcJBsqtXMGtdBKDzSdqIpVC3lJN/uTn5XU/zKgEx4gZ9xkhJUvuXLUNoNTim2uL9U8zNoheZYo1GuHdvc8c+RVipn2LDYBJHPSm6D9BrUchri8O93t1GgchI48brIxlNkFge6CZvePJCjcyruMkunqCfsV7CVCbkFzp5ECPetIU3HcwqSUjQZh6eoaWucQZ8/RT4zG1oP5pwZ1aftKdhcuqwH03MJ3gnZR1MXinODSWXsL2Vyk5PmxnGCSMnUZ9mPOyTqjhz6xwWrjMLiQAXlh6T/RDeKe4PIMt6C/4C2hK6JlGzN2nVc5oBdDT8PNZ+Mc8Et1k8LCxVjKsSWCXhz2Hg6AOU3Nyn4vFMJ8LY4QYsPXdax83Yzd0jKax4sCADva581458pg//AKFT/bT/AHAvbalY9F4p8p//ALg882U/3AFOu/xL3+TXQNus78fAKJJJLyT2D1z5AKRccbDy2BR2EzeovXGgNu4uI5kkR6Lx75BsfSpHG96XCRR06RMx3k/aF6l+UNPYVHCf9P8ARbQTaOCv52adfOWkWcQOoP4KpOx7LkPJtbwlD2YZ0DIaHO6nw/ASqn5R1aYimAJ5+L+itUttjLJt7m+cyYfDUdbn0VfEZgAdNJxA8/VD9btFUeIc1riP0oI+yyz35s+eA6BNUyrBViKLnX1vI8pVZ50mziectKG/nF/M+q43MqgO5995VY2CwXsz9waGaW22MkH7E856SPHSDuRI28rIUGfuiNA9SufP1UukBsDgRI98mfipwXBVmEdXPwW6TQZG97H4KoMW5zrCBylZlbtI9wAfTpkg7gRby5qM5/Ig048j/RCVvQHEIH1IHtG/WftVV2IE3cShytjSf6pn9r5rRInENcJnBaBpMddQ+IhXnY57xqLxB/1X84jZAVCs0nxH+q0K+YMEikLdVPTQO4XMzFopOY4s5h0SR5XXMPmp0gCq20xcoEfWc7in4dw4uhPpINw4diHjZ0+RCoYmo536Tp4IcdmcWYPebqKjm1VhMOBtxAMdR1TtYWLZtV31mC9hzVL5ze7w659VlV8e593uLj1JMe5RCsITTHgEGHzV1MwYlXh2haWw8H3Ab9UFvxPRRHEFNtD6Yf4PPaQEd08noY+xTHOnkR3NuE3QHhsS9pDhYjYrYp9pqu+lvImP6qdhOD9Aqy/NajA783v52UzK1RxnSTHCEKv7XVBu0/j7VE7tRUiwE87/AGSjYnCQbVn16hggARET6WVnB9nXiqC8jTvO89CvPKHamu1wOoOgzpLQWnzgT8UX4T5RhoArUodzYbH9k7epUylKPlLVNPzBLnGFptplwpsmw5cfihPFU2TaxnYX9JWbmnbUvM6AfN0R6LIq9oLydP8A3H+K1oPFbsipByeyCepiQQBLiRtfb3cF4p8pzgcwqQCPDT3/ANg6L0Z/aFzh+iI4gH+JheX9u6+vGOcYu1m3+2E9XNOnZc/JWkpuNS74B9JJJeaekGXydVnNNfSJkMm0/ro2pYpx/RnrCEPkvzBtE4jVSp1dQpj843Vp9uY5Hqiqnj2NqB3dAtE/myXafgdW/XgtI6iMVi0c86DlK5Y/tBI2hQmp1TaGZU2mTQpuIJPiL/QjWBA8lNje0hef8Kgxu2htJgB95GqfI8EeKXBPhmVKtQ8/ioA4HdwXDiqck903bbU+3UeP7VI3GU9MdxT3Jkl03EROqY4xtKPE/YtacTarRYQmPf1lXaebsaCGYbDCXSSWmpwiB3hdA42UeOx7arQ11CgIM6mM7tzt7HRAi49B1U+J+39/2PofcqMf5rjqh5qOpSaTIbpHIEkfGSp8JUDP8tj7yNbdXuiRI6FPxAdEjAPErgnZX8XmZfE0qMDg2k1gPoAU2rmDX74aiOrdTeEbB0Redt4S8R9g6JUPX8fFdbA4fx/iu4kh7i7u2t2s0kNsIsJUYpASQP8Au/HNPxAdBkrXaiBEkmB+JSdWiyipU2tIcB4gZB17HeRdP1+FzdIhxBMniJ47jcpeIH0B1Ov09VNTeXeXuG1+fJR4BxouDmMpk/6gHj0dITsZVNR5e6nSBduA0AcOAEcPiUvEsfhxOIvDtun23UL6rec++FLUxLmscG06ZBABbpBmDb3i9991WFJgI8LPK59xCPEsPDnNYm0KcOA4gzyVPD4/FUa/eUe6YB4WxTBOk7n2T67omb21xsXqkHjDRHu8Oyl6iS7IpUF6mK6mOSY5wG4g9bFaju1eNme/qb83fZMLNzDMKtYh1UmoQIBc2bcrlHiJeq/9DoIcwGNQFpjUBaeU87G3QqZ2Ee2QWuDuLSDPPbhv8U3DZ7iWM7tjyGCYaGttO8SJCVLPMWwktrVWk7nUbo8RLgOgiNpvpjxcjv8AFdrYWoDBpvBG/hJ/gVWq4mq4kvJJO5MEnzJSq4qs72nvPmVS1H2J6A2nVaXRJJ4QCf4Kw2nrDS1tRwJgFrHESNxYb3CoNpuFwInfh9imw1arTEMe9g5NcW7+RR4hj6BNUwj5ILKgi5lhEDncbLuZ0BQ0xoq6hILHggcIcNwfMKrWc9/tOc60XcTblfgo+5P49UPUS9AVBepbpvcPG6kNMT7QmJiwJ58ggfteD/anS0tlrCARBgsBH2osNBx5IN7RtjEOHGGz9UIdRy2Y1TUXczEkkkigw+TzevIBsz+ZGRp9B8EJ/Jm0k4iOVP8AnRpVYRaAuOrL62jvowvTTKUdFxwm2kfBWdHKJTC3jbrCm5WBXeI3A9E2f9Km0ON5+H4/BTXUzzHuVXJcSD3LmnonvZMiPRN0J3Isc09E38cE4slNdT6ouKwlwH8WTntkRA5yo9Pu6phYeI/ELg42+xNDNkgBt70CHFw2+5dsPwFzSIm65A4gpASF3RdNS232KIjokWz0QMl71dNaFF3YTRSteEBuWe8XTXHP8fiFW07QfT7EgPXZFh3ZZFba5hcNUTx6KuGc9lGWdOHBFhXZbbVB3mV0VRyPqqZZ+J9PenaBvKLBdljvW8iuOeP1fj/VV3tG34K4AN7+adhXLPeD9VcNT/SFX0neeHPp5prnQLSmFyya3QLnfKu14/8AM/xXJtZMVyyyqSLQgLtQ6cTU5+EH6oRqXRH3IH7Rj+8PnjpP/aFcO5nPsZqSSS1MiSlWc32XOb5Ej7FMMyrfS1Prn711JJxTGpNdmPZm9cbVqn1ynjPMR9NU+skklhHgrOXI78oMT9M/1H3J35Q4n6Z/w+5cSSwjwHUlyOHaPE/Su9G/8UvykxP0p9G/8Ukk8I8Czlyc/KLEfSH6rP8Ail+UOI+kP1W/8VxJGK4DJ8i/KHEfSH0b/wAVw9oMR9KfRv8AxSSRiuAyfIvygxH0h9G/8VwZ9iPpXeg+5dSRihZPk58/Yj6V3w+5cdnlc/5rvh9ySSMUGT5ONzuuP813qPuXfnzEfSu+H3JJIxQZM78+4j6V349yac7r/SuSSRigyZ358r/SOXPnyv8ASuXUk8UGTOfPdf6V3quHOq/0rvVJJGKC7OfPNf6V/qkc4r/Sv9SkkjFBdjfnWt9I+3+opDNa30j/AKxSSRZBdjTmVX6R/wBYp/ztW+lf9YpJIsguxvzpW+lf9Y/ekMyq/SP+sfvSSRZBdiOZ1j/mP+sfvVVziTJuUkkCOJJJJgf/2Q=="/>
          <p:cNvSpPr>
            <a:spLocks noChangeAspect="1" noChangeArrowheads="1"/>
          </p:cNvSpPr>
          <p:nvPr/>
        </p:nvSpPr>
        <p:spPr bwMode="auto">
          <a:xfrm>
            <a:off x="307975" y="-16383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3080" name="Picture 8" descr="http://simpleclimate.files.wordpress.com/2010/01/pinatubo91_eruption_plume_06-12-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3" y="2103274"/>
            <a:ext cx="4247015" cy="282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1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1593273" y="5929745"/>
            <a:ext cx="383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~</a:t>
            </a:r>
            <a:r>
              <a:rPr lang="nb-NO" dirty="0" smtClean="0"/>
              <a:t>7,000,000 </a:t>
            </a:r>
            <a:r>
              <a:rPr lang="nb-NO" dirty="0" err="1" smtClean="0"/>
              <a:t>tonnes</a:t>
            </a:r>
            <a:r>
              <a:rPr lang="nb-NO" dirty="0" smtClean="0"/>
              <a:t> sulfur </a:t>
            </a:r>
            <a:r>
              <a:rPr lang="nb-NO" dirty="0" err="1" smtClean="0"/>
              <a:t>emmited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err="1" smtClean="0"/>
              <a:t>smaller</a:t>
            </a:r>
            <a:r>
              <a:rPr lang="nb-NO" dirty="0" smtClean="0"/>
              <a:t> </a:t>
            </a:r>
            <a:r>
              <a:rPr lang="nb-NO" dirty="0" err="1" smtClean="0"/>
              <a:t>climate</a:t>
            </a:r>
            <a:r>
              <a:rPr lang="nb-NO" dirty="0" smtClean="0"/>
              <a:t> </a:t>
            </a:r>
            <a:r>
              <a:rPr lang="nb-NO" dirty="0" err="1" smtClean="0"/>
              <a:t>effect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23454" y="632843"/>
            <a:ext cx="3325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El </a:t>
            </a:r>
            <a:r>
              <a:rPr lang="nb-NO" dirty="0" err="1" smtClean="0"/>
              <a:t>Chicon</a:t>
            </a:r>
            <a:r>
              <a:rPr lang="nb-NO" dirty="0" smtClean="0"/>
              <a:t>, 1982</a:t>
            </a:r>
            <a:br>
              <a:rPr lang="nb-NO" dirty="0" smtClean="0"/>
            </a:br>
            <a:r>
              <a:rPr lang="nb-NO" dirty="0" smtClean="0"/>
              <a:t>Mexico</a:t>
            </a:r>
          </a:p>
        </p:txBody>
      </p:sp>
      <p:pic>
        <p:nvPicPr>
          <p:cNvPr id="4098" name="Picture 2" descr="http://acoeuretacris.a.c.pic.centerblog.net/o/826a82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73" y="1339469"/>
            <a:ext cx="7078136" cy="459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2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err="1" smtClean="0"/>
              <a:t>Spreading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Pinatubo aerosol </a:t>
            </a:r>
            <a:r>
              <a:rPr lang="nb-NO" sz="2400" dirty="0" err="1" smtClean="0"/>
              <a:t>cloud</a:t>
            </a:r>
            <a:r>
              <a:rPr lang="nb-NO" sz="2400" dirty="0" smtClean="0"/>
              <a:t> 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63" y="1600200"/>
            <a:ext cx="6764453" cy="4702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5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sz="2400" dirty="0" err="1" smtClean="0"/>
              <a:t>Spreading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Pinatubo aerosol </a:t>
            </a:r>
            <a:r>
              <a:rPr lang="nb-NO" sz="2400" dirty="0" err="1" smtClean="0"/>
              <a:t>cloud</a:t>
            </a:r>
            <a:r>
              <a:rPr lang="nb-NO" sz="2400" dirty="0" smtClean="0"/>
              <a:t> </a:t>
            </a:r>
            <a:endParaRPr lang="nb-NO" sz="2400" dirty="0"/>
          </a:p>
        </p:txBody>
      </p:sp>
      <p:pic>
        <p:nvPicPr>
          <p:cNvPr id="5" name="Bilde 4" descr="http://pubs.usgs.gov/pinatubo/self/fig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55" y="1417638"/>
            <a:ext cx="6843857" cy="5246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7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err="1" smtClean="0"/>
              <a:t>Iceland</a:t>
            </a:r>
            <a:r>
              <a:rPr lang="nb-NO" sz="2400" dirty="0" smtClean="0"/>
              <a:t> </a:t>
            </a:r>
            <a:r>
              <a:rPr lang="nb-NO" sz="2400" dirty="0" err="1" smtClean="0"/>
              <a:t>ash</a:t>
            </a:r>
            <a:r>
              <a:rPr lang="nb-NO" sz="2400" dirty="0" smtClean="0"/>
              <a:t> </a:t>
            </a:r>
            <a:r>
              <a:rPr lang="nb-NO" sz="2400" dirty="0" err="1" smtClean="0"/>
              <a:t>cloud</a:t>
            </a:r>
            <a:r>
              <a:rPr lang="nb-NO" sz="2400" dirty="0" smtClean="0"/>
              <a:t> </a:t>
            </a:r>
            <a:r>
              <a:rPr lang="nb-NO" sz="2400" dirty="0" err="1" smtClean="0"/>
              <a:t>spreading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 descr="File:Eyjafjallajökull volcanic ash composit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64" y="1699637"/>
            <a:ext cx="3895898" cy="38421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/>
          <p:cNvSpPr txBox="1"/>
          <p:nvPr/>
        </p:nvSpPr>
        <p:spPr>
          <a:xfrm>
            <a:off x="457200" y="5710527"/>
            <a:ext cx="388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Huge </a:t>
            </a:r>
            <a:r>
              <a:rPr lang="nb-NO" dirty="0" err="1" smtClean="0"/>
              <a:t>cloud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why</a:t>
            </a:r>
            <a:r>
              <a:rPr lang="nb-NO" dirty="0" smtClean="0"/>
              <a:t>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climate</a:t>
            </a:r>
            <a:r>
              <a:rPr lang="nb-NO" dirty="0" smtClean="0"/>
              <a:t> </a:t>
            </a:r>
            <a:r>
              <a:rPr lang="nb-NO" dirty="0" err="1" smtClean="0"/>
              <a:t>effect</a:t>
            </a:r>
            <a:r>
              <a:rPr lang="nb-NO" dirty="0" smtClean="0"/>
              <a:t>?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66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700" dirty="0" err="1" smtClean="0"/>
              <a:t>Simulating</a:t>
            </a:r>
            <a:r>
              <a:rPr lang="nb-NO" sz="2700" dirty="0" smtClean="0"/>
              <a:t> </a:t>
            </a:r>
            <a:r>
              <a:rPr lang="nb-NO" sz="2700" dirty="0" err="1" smtClean="0"/>
              <a:t>the</a:t>
            </a:r>
            <a:r>
              <a:rPr lang="nb-NO" sz="2700" dirty="0"/>
              <a:t> </a:t>
            </a:r>
            <a:r>
              <a:rPr lang="nb-NO" sz="2700" dirty="0" err="1" smtClean="0"/>
              <a:t>effect</a:t>
            </a:r>
            <a:r>
              <a:rPr lang="nb-NO" sz="2700" dirty="0" smtClean="0"/>
              <a:t> </a:t>
            </a:r>
            <a:r>
              <a:rPr lang="nb-NO" sz="2700" dirty="0" err="1" smtClean="0"/>
              <a:t>of</a:t>
            </a:r>
            <a:r>
              <a:rPr lang="nb-NO" sz="2700" dirty="0" smtClean="0"/>
              <a:t> Pinatubo in </a:t>
            </a:r>
            <a:r>
              <a:rPr lang="nb-NO" sz="2700" dirty="0" err="1" smtClean="0"/>
              <a:t>our</a:t>
            </a:r>
            <a:r>
              <a:rPr lang="nb-NO" sz="2700" dirty="0" smtClean="0"/>
              <a:t> </a:t>
            </a:r>
            <a:r>
              <a:rPr lang="nb-NO" sz="2700" dirty="0" err="1" smtClean="0"/>
              <a:t>model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000" dirty="0" err="1" smtClean="0"/>
              <a:t>Why</a:t>
            </a:r>
            <a:r>
              <a:rPr lang="nb-NO" sz="2000" dirty="0" smtClean="0"/>
              <a:t> </a:t>
            </a:r>
            <a:r>
              <a:rPr lang="nb-NO" sz="2000" dirty="0" err="1" smtClean="0"/>
              <a:t>we</a:t>
            </a:r>
            <a:r>
              <a:rPr lang="nb-NO" sz="2000" dirty="0" smtClean="0"/>
              <a:t> </a:t>
            </a:r>
            <a:r>
              <a:rPr lang="nb-NO" sz="2000" dirty="0" err="1" smtClean="0"/>
              <a:t>choose</a:t>
            </a:r>
            <a:r>
              <a:rPr lang="nb-NO" sz="2000" dirty="0" smtClean="0"/>
              <a:t> Pinatubo for </a:t>
            </a:r>
            <a:r>
              <a:rPr lang="nb-NO" sz="2000" dirty="0" err="1" smtClean="0"/>
              <a:t>our</a:t>
            </a:r>
            <a:r>
              <a:rPr lang="nb-NO" sz="2000" dirty="0" smtClean="0"/>
              <a:t> </a:t>
            </a:r>
            <a:r>
              <a:rPr lang="nb-NO" sz="2000" dirty="0" err="1" smtClean="0"/>
              <a:t>simulation</a:t>
            </a:r>
            <a:r>
              <a:rPr lang="nb-NO" sz="2000" dirty="0"/>
              <a:t>?</a:t>
            </a:r>
            <a:endParaRPr lang="nb-NO" sz="2000" dirty="0" smtClean="0"/>
          </a:p>
          <a:p>
            <a:pPr>
              <a:lnSpc>
                <a:spcPct val="150000"/>
              </a:lnSpc>
            </a:pPr>
            <a:r>
              <a:rPr lang="nb-NO" sz="2000" dirty="0" err="1" smtClean="0"/>
              <a:t>Possible</a:t>
            </a:r>
            <a:r>
              <a:rPr lang="nb-NO" sz="2000" dirty="0" smtClean="0"/>
              <a:t> </a:t>
            </a:r>
            <a:r>
              <a:rPr lang="nb-NO" sz="2000" dirty="0" err="1" smtClean="0"/>
              <a:t>change</a:t>
            </a:r>
            <a:r>
              <a:rPr lang="nb-NO" sz="2000" dirty="0" smtClean="0"/>
              <a:t>: </a:t>
            </a:r>
            <a:r>
              <a:rPr lang="nb-NO" sz="2000" dirty="0" err="1" smtClean="0"/>
              <a:t>difference</a:t>
            </a:r>
            <a:r>
              <a:rPr lang="nb-NO" sz="2000" dirty="0" smtClean="0"/>
              <a:t> in albedo </a:t>
            </a:r>
          </a:p>
          <a:p>
            <a:pPr>
              <a:lnSpc>
                <a:spcPct val="150000"/>
              </a:lnSpc>
            </a:pPr>
            <a:r>
              <a:rPr lang="nb-NO" sz="2000" dirty="0" smtClean="0"/>
              <a:t>Global </a:t>
            </a:r>
            <a:r>
              <a:rPr lang="nb-NO" sz="2000" dirty="0" err="1" smtClean="0"/>
              <a:t>measurements</a:t>
            </a:r>
            <a:r>
              <a:rPr lang="nb-NO" sz="2000" dirty="0" smtClean="0"/>
              <a:t>: </a:t>
            </a:r>
            <a:br>
              <a:rPr lang="nb-NO" sz="2000" dirty="0" smtClean="0"/>
            </a:br>
            <a:r>
              <a:rPr lang="nb-NO" sz="2000" dirty="0" smtClean="0"/>
              <a:t> 		- </a:t>
            </a:r>
            <a:r>
              <a:rPr lang="nb-NO" sz="2000" dirty="0" err="1" smtClean="0"/>
              <a:t>Decrease</a:t>
            </a:r>
            <a:r>
              <a:rPr lang="nb-NO" sz="2000" dirty="0" smtClean="0"/>
              <a:t> in global </a:t>
            </a:r>
            <a:r>
              <a:rPr lang="nb-NO" sz="2000" dirty="0" err="1" smtClean="0"/>
              <a:t>mean</a:t>
            </a:r>
            <a:r>
              <a:rPr lang="nb-NO" sz="2000" dirty="0" smtClean="0"/>
              <a:t> </a:t>
            </a:r>
            <a:r>
              <a:rPr lang="nb-NO" sz="2000" dirty="0" err="1" smtClean="0"/>
              <a:t>tempearature</a:t>
            </a:r>
            <a:r>
              <a:rPr lang="nb-NO" sz="2000" dirty="0" smtClean="0"/>
              <a:t> 0.5 C</a:t>
            </a:r>
          </a:p>
          <a:p>
            <a:pPr>
              <a:lnSpc>
                <a:spcPct val="150000"/>
              </a:lnSpc>
            </a:pPr>
            <a:r>
              <a:rPr lang="nb-NO" sz="2000" dirty="0" err="1" smtClean="0"/>
              <a:t>Ship</a:t>
            </a:r>
            <a:r>
              <a:rPr lang="nb-NO" sz="2000" dirty="0" smtClean="0"/>
              <a:t> </a:t>
            </a:r>
            <a:r>
              <a:rPr lang="nb-NO" sz="2000" dirty="0" err="1" smtClean="0"/>
              <a:t>measurements</a:t>
            </a:r>
            <a:r>
              <a:rPr lang="nb-NO" sz="2000" dirty="0" smtClean="0"/>
              <a:t>: </a:t>
            </a:r>
            <a:br>
              <a:rPr lang="nb-NO" sz="2000" dirty="0" smtClean="0"/>
            </a:br>
            <a:r>
              <a:rPr lang="nb-NO" sz="2000" dirty="0" smtClean="0"/>
              <a:t>		- </a:t>
            </a:r>
            <a:r>
              <a:rPr lang="en-US" sz="2000" dirty="0" smtClean="0"/>
              <a:t>solar </a:t>
            </a:r>
            <a:r>
              <a:rPr lang="en-US" sz="2000" dirty="0"/>
              <a:t>flux insolation decreased with 1.4%-4.1%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- </a:t>
            </a:r>
            <a:r>
              <a:rPr lang="en-US" sz="2000" dirty="0"/>
              <a:t>optical thickness increased from 0.1 to 0.3</a:t>
            </a:r>
            <a:endParaRPr lang="nb-NO" sz="2000" dirty="0" smtClean="0"/>
          </a:p>
          <a:p>
            <a:pPr>
              <a:lnSpc>
                <a:spcPct val="150000"/>
              </a:lnSpc>
            </a:pPr>
            <a:endParaRPr lang="nb-NO" sz="2000" dirty="0"/>
          </a:p>
          <a:p>
            <a:pPr>
              <a:lnSpc>
                <a:spcPct val="150000"/>
              </a:lnSpc>
            </a:pPr>
            <a:r>
              <a:rPr lang="nb-NO" sz="2000" dirty="0" err="1" smtClean="0"/>
              <a:t>Assumption</a:t>
            </a:r>
            <a:r>
              <a:rPr lang="nb-NO" sz="2000" dirty="0" smtClean="0"/>
              <a:t>: all </a:t>
            </a:r>
            <a:r>
              <a:rPr lang="nb-NO" sz="2000" dirty="0" err="1" smtClean="0"/>
              <a:t>change</a:t>
            </a:r>
            <a:r>
              <a:rPr lang="nb-NO" sz="2000" dirty="0" smtClean="0"/>
              <a:t> in </a:t>
            </a:r>
            <a:r>
              <a:rPr lang="nb-NO" sz="2000" dirty="0" err="1" smtClean="0"/>
              <a:t>insolation</a:t>
            </a:r>
            <a:r>
              <a:rPr lang="nb-NO" sz="2000" dirty="0" smtClean="0"/>
              <a:t> is due to sulfur aerosols (netto </a:t>
            </a:r>
            <a:r>
              <a:rPr lang="nb-NO" sz="2000" dirty="0" err="1" smtClean="0"/>
              <a:t>effect</a:t>
            </a:r>
            <a:r>
              <a:rPr lang="nb-NO" sz="2000" dirty="0" smtClean="0"/>
              <a:t>)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0428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6521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Approach 1 : equatorial </a:t>
            </a:r>
            <a:endParaRPr lang="en-US" sz="2400" dirty="0"/>
          </a:p>
        </p:txBody>
      </p:sp>
      <p:pic>
        <p:nvPicPr>
          <p:cNvPr id="9" name="Picture 8" descr="avg insolation with vulcano line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657" y="716325"/>
            <a:ext cx="6885160" cy="6402157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401805" y="3559761"/>
            <a:ext cx="2742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Decrease</a:t>
            </a:r>
            <a:r>
              <a:rPr lang="nb-NO" dirty="0" smtClean="0"/>
              <a:t> in solar </a:t>
            </a:r>
            <a:r>
              <a:rPr lang="nb-NO" dirty="0" err="1" smtClean="0"/>
              <a:t>insolation</a:t>
            </a:r>
            <a:endParaRPr lang="nb-NO" dirty="0" smtClean="0"/>
          </a:p>
          <a:p>
            <a:r>
              <a:rPr lang="nb-NO" dirty="0" err="1" smtClean="0"/>
              <a:t>of</a:t>
            </a:r>
            <a:r>
              <a:rPr lang="nb-NO" dirty="0" smtClean="0"/>
              <a:t> 1.4%-4.1% </a:t>
            </a:r>
            <a:endParaRPr lang="nb-NO" dirty="0"/>
          </a:p>
        </p:txBody>
      </p:sp>
      <p:sp>
        <p:nvSpPr>
          <p:cNvPr id="6" name="Høyre klammeparentes 5"/>
          <p:cNvSpPr/>
          <p:nvPr/>
        </p:nvSpPr>
        <p:spPr>
          <a:xfrm>
            <a:off x="6121779" y="3402545"/>
            <a:ext cx="146532" cy="92796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97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-213766"/>
            <a:ext cx="8229600" cy="1143000"/>
          </a:xfrm>
        </p:spPr>
        <p:txBody>
          <a:bodyPr>
            <a:normAutofit/>
          </a:bodyPr>
          <a:lstStyle/>
          <a:p>
            <a:r>
              <a:rPr lang="nb-NO" sz="2800" dirty="0" smtClean="0"/>
              <a:t>Using </a:t>
            </a:r>
            <a:r>
              <a:rPr lang="nb-NO" sz="2800" dirty="0" err="1"/>
              <a:t>S</a:t>
            </a:r>
            <a:r>
              <a:rPr lang="nb-NO" sz="2800" dirty="0" err="1" smtClean="0"/>
              <a:t>implified</a:t>
            </a:r>
            <a:r>
              <a:rPr lang="nb-NO" sz="2800" dirty="0" smtClean="0"/>
              <a:t> </a:t>
            </a:r>
            <a:r>
              <a:rPr lang="nb-NO" sz="2800" dirty="0" err="1"/>
              <a:t>C</a:t>
            </a:r>
            <a:r>
              <a:rPr lang="nb-NO" sz="2800" dirty="0" err="1" smtClean="0"/>
              <a:t>limate</a:t>
            </a:r>
            <a:r>
              <a:rPr lang="nb-NO" sz="2800" dirty="0" smtClean="0"/>
              <a:t> </a:t>
            </a:r>
            <a:r>
              <a:rPr lang="nb-NO" sz="2800" dirty="0"/>
              <a:t>M</a:t>
            </a:r>
            <a:r>
              <a:rPr lang="nb-NO" sz="2800" dirty="0" smtClean="0"/>
              <a:t>odel</a:t>
            </a:r>
            <a:endParaRPr lang="nb-NO" sz="2800" dirty="0"/>
          </a:p>
        </p:txBody>
      </p:sp>
      <p:pic>
        <p:nvPicPr>
          <p:cNvPr id="4" name="Plassholder for innhold 3" descr="Skjermbilde 2013-11-26 kl. 09.02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30" r="-37230"/>
          <a:stretch>
            <a:fillRect/>
          </a:stretch>
        </p:blipFill>
        <p:spPr>
          <a:xfrm>
            <a:off x="-241712" y="929235"/>
            <a:ext cx="8928512" cy="5615374"/>
          </a:xfrm>
        </p:spPr>
      </p:pic>
    </p:spTree>
    <p:extLst>
      <p:ext uri="{BB962C8B-B14F-4D97-AF65-F5344CB8AC3E}">
        <p14:creationId xmlns:p14="http://schemas.microsoft.com/office/powerpoint/2010/main" val="20011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7646"/>
            <a:ext cx="8229600" cy="4525963"/>
          </a:xfrm>
        </p:spPr>
        <p:txBody>
          <a:bodyPr>
            <a:normAutofit/>
          </a:bodyPr>
          <a:lstStyle/>
          <a:p>
            <a:r>
              <a:rPr lang="sv-SE" dirty="0" smtClean="0"/>
              <a:t>Introduction</a:t>
            </a:r>
          </a:p>
          <a:p>
            <a:r>
              <a:rPr lang="sv-SE" dirty="0" smtClean="0"/>
              <a:t>Model &amp; theory</a:t>
            </a:r>
          </a:p>
          <a:p>
            <a:r>
              <a:rPr lang="sv-SE" dirty="0" smtClean="0"/>
              <a:t>Effects of volcanic eruptions on insolation</a:t>
            </a:r>
            <a:endParaRPr lang="nb-NO" dirty="0" smtClean="0"/>
          </a:p>
          <a:p>
            <a:r>
              <a:rPr lang="nb-NO" dirty="0" smtClean="0"/>
              <a:t>Implementing the effect of volcanoes in our model</a:t>
            </a:r>
          </a:p>
          <a:p>
            <a:r>
              <a:rPr lang="nb-NO" dirty="0" smtClean="0"/>
              <a:t>Results</a:t>
            </a:r>
          </a:p>
          <a:p>
            <a:r>
              <a:rPr lang="nb-NO" dirty="0" smtClean="0"/>
              <a:t>Conclusion</a:t>
            </a:r>
            <a:endParaRPr lang="sv-SE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31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Approach 2: </a:t>
            </a:r>
            <a:br>
              <a:rPr lang="en-US" sz="2000" dirty="0" smtClean="0"/>
            </a:br>
            <a:r>
              <a:rPr lang="en-US" sz="2000" dirty="0" smtClean="0"/>
              <a:t>Decrease in global albedo of 1.5% based on average temp increase at surface </a:t>
            </a:r>
            <a:endParaRPr lang="en-US" sz="2000" dirty="0"/>
          </a:p>
        </p:txBody>
      </p:sp>
      <p:pic>
        <p:nvPicPr>
          <p:cNvPr id="8" name="Picture 7" descr="avg insolation 1.5% albe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49" y="1175756"/>
            <a:ext cx="6215779" cy="542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Summary and conclusion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We have successfully reproduced the model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 Even though our two approaches differ some in result we approximate them to give the same average result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</a:t>
            </a:r>
            <a:endParaRPr lang="en-US" sz="3600" dirty="0"/>
          </a:p>
        </p:txBody>
      </p:sp>
      <p:pic>
        <p:nvPicPr>
          <p:cNvPr id="3" name="Bild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62" y="1417637"/>
            <a:ext cx="4558937" cy="41471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959" y="1593669"/>
            <a:ext cx="3762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dirty="0" smtClean="0"/>
              <a:t> Reproduce fig. 12.3 in </a:t>
            </a:r>
            <a:r>
              <a:rPr lang="en-GB" dirty="0" smtClean="0"/>
              <a:t>“Thermodynamics of Atmospheres &amp; Oceans”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Show the effect of the recent volcanic eruption in Iceland in this model and compare to the Pinatubo and El </a:t>
            </a:r>
            <a:r>
              <a:rPr lang="en-GB" dirty="0" err="1" smtClean="0"/>
              <a:t>Chichon</a:t>
            </a:r>
            <a:r>
              <a:rPr lang="en-GB" dirty="0" smtClean="0"/>
              <a:t> eruptions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55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4989"/>
            <a:ext cx="4297680" cy="4525963"/>
          </a:xfrm>
        </p:spPr>
        <p:txBody>
          <a:bodyPr>
            <a:normAutofit/>
          </a:bodyPr>
          <a:lstStyle/>
          <a:p>
            <a:r>
              <a:rPr lang="sv-SE" sz="2700" dirty="0" smtClean="0"/>
              <a:t>Mean insolation at a given time and latitude</a:t>
            </a:r>
          </a:p>
          <a:p>
            <a:r>
              <a:rPr lang="sv-SE" sz="2700" dirty="0" smtClean="0"/>
              <a:t>Lines of constant solar heat flux </a:t>
            </a:r>
          </a:p>
          <a:p>
            <a:r>
              <a:rPr lang="sv-SE" sz="2700" dirty="0" smtClean="0"/>
              <a:t>Polar nights</a:t>
            </a:r>
          </a:p>
          <a:p>
            <a:r>
              <a:rPr lang="sv-SE" sz="2700" dirty="0" smtClean="0"/>
              <a:t>Seasons due to declination angle and elliptical earth orbit</a:t>
            </a:r>
          </a:p>
          <a:p>
            <a:pPr>
              <a:buNone/>
            </a:pP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pic>
        <p:nvPicPr>
          <p:cNvPr id="4" name="Bild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724989"/>
            <a:ext cx="4389120" cy="40625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Theory and model</a:t>
            </a:r>
            <a:endParaRPr lang="en-US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091" y="1706233"/>
            <a:ext cx="26125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57200" y="1211439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sz="2400" dirty="0" smtClean="0"/>
              <a:t> The mean daily insolation (curve values in the plot) is given by:</a:t>
            </a:r>
            <a:endParaRPr lang="sv-SE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2620633"/>
            <a:ext cx="762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sz="2400" dirty="0" smtClean="0"/>
              <a:t> Where S is the solar flux and is calculated from</a:t>
            </a:r>
            <a:endParaRPr lang="sv-SE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091" y="3191420"/>
            <a:ext cx="1285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57200" y="4319341"/>
            <a:ext cx="762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sz="2400" dirty="0" smtClean="0"/>
              <a:t> f        is the square of the mean sun-earth distance</a:t>
            </a:r>
            <a:endParaRPr lang="sv-SE" sz="2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777" y="4161610"/>
            <a:ext cx="714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457200" y="5312118"/>
            <a:ext cx="762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sz="2400" dirty="0" smtClean="0"/>
              <a:t> Z is the solar zenith angle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7224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Solar zenith angle</a:t>
            </a:r>
            <a:endParaRPr lang="sv-SE" sz="3200" dirty="0"/>
          </a:p>
        </p:txBody>
      </p:sp>
      <p:pic>
        <p:nvPicPr>
          <p:cNvPr id="5" name="Bilde 2" descr="https://scontent-b-pao.xx.fbcdn.net/hphotos-prn2/v/1452071_10152001003975552_1441072868_n.jpg?oh=0928eb7c7d3c491b777634273489d3c1&amp;oe=5286EEA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41" y="2706358"/>
            <a:ext cx="4001659" cy="370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331" y="2440952"/>
            <a:ext cx="5159829" cy="77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92331" y="1598362"/>
            <a:ext cx="6844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The solar zenith angle depends on the latitude, season and time of day</a:t>
            </a:r>
          </a:p>
          <a:p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692331" y="3212623"/>
            <a:ext cx="6844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Hour angle </a:t>
            </a:r>
            <a:r>
              <a:rPr lang="el-GR" sz="2400" dirty="0" smtClean="0"/>
              <a:t>ψ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Declination angle </a:t>
            </a:r>
            <a:r>
              <a:rPr lang="el-GR" sz="2400" dirty="0" smtClean="0"/>
              <a:t>δ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Latitude </a:t>
            </a:r>
            <a:r>
              <a:rPr lang="el-GR" sz="2400" dirty="0" smtClean="0"/>
              <a:t>Φ</a:t>
            </a:r>
            <a:endParaRPr lang="en-US" sz="2400" dirty="0" smtClean="0"/>
          </a:p>
          <a:p>
            <a:endParaRPr lang="sv-S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vg insolation no volca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56" y="1169005"/>
            <a:ext cx="4728744" cy="4224971"/>
          </a:xfrm>
          <a:prstGeom prst="rect">
            <a:avLst/>
          </a:prstGeom>
        </p:spPr>
      </p:pic>
      <p:pic>
        <p:nvPicPr>
          <p:cNvPr id="7" name="Content Placeholder 6" descr="Fanc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169006"/>
            <a:ext cx="4775200" cy="4224971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v-SE" sz="3200" dirty="0" smtClean="0"/>
              <a:t>Model reproduction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7205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vg insolation no volca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41" y="1364515"/>
            <a:ext cx="4597286" cy="4107518"/>
          </a:xfrm>
          <a:prstGeom prst="rect">
            <a:avLst/>
          </a:prstGeom>
        </p:spPr>
      </p:pic>
      <p:pic>
        <p:nvPicPr>
          <p:cNvPr id="5" name="Content Placeholder 3" descr="declinationangle ze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34" r="-33134"/>
          <a:stretch>
            <a:fillRect/>
          </a:stretch>
        </p:blipFill>
        <p:spPr>
          <a:xfrm>
            <a:off x="-1094394" y="1503625"/>
            <a:ext cx="7215794" cy="396840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v-SE" sz="3200" dirty="0" smtClean="0"/>
              <a:t>Seasons due to declination angle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89333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Volcano eruptions and climate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48" y="123428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Ways volcanos affects climate:</a:t>
            </a:r>
            <a:br>
              <a:rPr lang="en-US" sz="2000" dirty="0" smtClean="0"/>
            </a:br>
            <a:endParaRPr lang="en-US" sz="2000" dirty="0" smtClean="0"/>
          </a:p>
          <a:p>
            <a:pPr marL="514350" indent="-514350">
              <a:buAutoNum type="arabicPeriod"/>
            </a:pPr>
            <a:r>
              <a:rPr lang="en-US" sz="2000" dirty="0" smtClean="0"/>
              <a:t>Increased greenhouse effect 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Local covering due to ash clouds 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Cooling effect due to sulfur aerosols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i="1" dirty="0" smtClean="0"/>
          </a:p>
        </p:txBody>
      </p:sp>
      <p:pic>
        <p:nvPicPr>
          <p:cNvPr id="2050" name="Picture 2" descr="http://static.guim.co.uk/sys-images/Politics/Pix/columnist_thumbnails/2010/4/17/1271519261818/Icelands-Eyjafjallajokull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237" y="3758345"/>
            <a:ext cx="4737727" cy="284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611508" y="3371911"/>
            <a:ext cx="435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“Eruption </a:t>
            </a:r>
            <a:r>
              <a:rPr lang="en-US" i="1" dirty="0"/>
              <a:t>size V.S. amount of sulfur emitted“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47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361</Words>
  <Application>Microsoft Office PowerPoint</Application>
  <PresentationFormat>Skjermfremvisning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Office Theme</vt:lpstr>
      <vt:lpstr>Simulation of volcanic effects on global solar insulation model</vt:lpstr>
      <vt:lpstr>PowerPoint-presentasjon</vt:lpstr>
      <vt:lpstr>Introduction</vt:lpstr>
      <vt:lpstr>PowerPoint-presentasjon</vt:lpstr>
      <vt:lpstr>Theory and model</vt:lpstr>
      <vt:lpstr>Solar zenith angle</vt:lpstr>
      <vt:lpstr>Model reproduction</vt:lpstr>
      <vt:lpstr>Seasons due to declination angle</vt:lpstr>
      <vt:lpstr>Volcano eruptions and climate</vt:lpstr>
      <vt:lpstr>Cooling due to sulfur aerosols  «Haze effect»</vt:lpstr>
      <vt:lpstr>PowerPoint-presentasjon</vt:lpstr>
      <vt:lpstr>Pinatubo eruption and Eyafjallajokull eruption </vt:lpstr>
      <vt:lpstr>PowerPoint-presentasjon</vt:lpstr>
      <vt:lpstr>Spreading of the Pinatubo aerosol cloud </vt:lpstr>
      <vt:lpstr>Spreading of the Pinatubo aerosol cloud </vt:lpstr>
      <vt:lpstr>Iceland ash cloud spreading</vt:lpstr>
      <vt:lpstr>Simulating the effect of Pinatubo in our model </vt:lpstr>
      <vt:lpstr>Approach 1 : equatorial </vt:lpstr>
      <vt:lpstr>Using Simplified Climate Model</vt:lpstr>
      <vt:lpstr>Approach 2:  Decrease in global albedo of 1.5% based on average temp increase at surface </vt:lpstr>
      <vt:lpstr>Summary and 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Disco Lainen</dc:creator>
  <cp:lastModifiedBy>Morven</cp:lastModifiedBy>
  <cp:revision>41</cp:revision>
  <dcterms:created xsi:type="dcterms:W3CDTF">2013-11-20T19:29:13Z</dcterms:created>
  <dcterms:modified xsi:type="dcterms:W3CDTF">2013-12-02T15:08:59Z</dcterms:modified>
</cp:coreProperties>
</file>