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Default Extension="docx" ContentType="application/vnd.openxmlformats-officedocument.wordprocessingml.documen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sldIdLst>
    <p:sldId id="277" r:id="rId2"/>
    <p:sldId id="278" r:id="rId3"/>
    <p:sldId id="279" r:id="rId4"/>
    <p:sldId id="280" r:id="rId5"/>
    <p:sldId id="281" r:id="rId6"/>
    <p:sldId id="282" r:id="rId7"/>
    <p:sldId id="28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6" r:id="rId19"/>
    <p:sldId id="257" r:id="rId20"/>
    <p:sldId id="260" r:id="rId21"/>
    <p:sldId id="258" r:id="rId22"/>
    <p:sldId id="261" r:id="rId23"/>
    <p:sldId id="259" r:id="rId24"/>
    <p:sldId id="262" r:id="rId25"/>
    <p:sldId id="287" r:id="rId26"/>
    <p:sldId id="273" r:id="rId27"/>
    <p:sldId id="284" r:id="rId28"/>
    <p:sldId id="276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Default Section" id="{EC001E33-1881-1344-9B1D-7ACADBCDF6DF}">
          <p14:sldIdLst>
            <p14:sldId id="277"/>
            <p14:sldId id="278"/>
            <p14:sldId id="279"/>
            <p14:sldId id="280"/>
            <p14:sldId id="281"/>
            <p14:sldId id="282"/>
            <p14:sldId id="285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86"/>
          </p14:sldIdLst>
        </p14:section>
        <p14:section name="Untitled Section" id="{BAA83C85-0BBA-6C4B-9180-5C50FE3A58FA}">
          <p14:sldIdLst>
            <p14:sldId id="257"/>
            <p14:sldId id="260"/>
            <p14:sldId id="258"/>
            <p14:sldId id="261"/>
            <p14:sldId id="259"/>
            <p14:sldId id="262"/>
            <p14:sldId id="287"/>
            <p14:sldId id="273"/>
            <p14:sldId id="284"/>
            <p14:sldId id="276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wmf"/><Relationship Id="rId3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0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F310-12FC-409F-929A-71CD95762DAC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BAA4B-2DFE-41A2-A940-A3C60617A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30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3BC815-B4E6-4A97-825B-9CF666D53254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B50ADD-56FC-481A-8B32-4B2392C244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3E89B9-4AA8-4D3F-8D16-CF14026D7B9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3E89B9-4AA8-4D3F-8D16-CF14026D7B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A7D-2BBF-4544-BE72-2E19ACA93706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3829-E9AB-3649-A75F-FAC99E35A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43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A7D-2BBF-4544-BE72-2E19ACA93706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3829-E9AB-3649-A75F-FAC99E35A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843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A7D-2BBF-4544-BE72-2E19ACA93706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3829-E9AB-3649-A75F-FAC99E35A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603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A7D-2BBF-4544-BE72-2E19ACA93706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3829-E9AB-3649-A75F-FAC99E35A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65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A7D-2BBF-4544-BE72-2E19ACA93706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3829-E9AB-3649-A75F-FAC99E35A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875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A7D-2BBF-4544-BE72-2E19ACA93706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3829-E9AB-3649-A75F-FAC99E35A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615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A7D-2BBF-4544-BE72-2E19ACA93706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3829-E9AB-3649-A75F-FAC99E35A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583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A7D-2BBF-4544-BE72-2E19ACA93706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3829-E9AB-3649-A75F-FAC99E35A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082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A7D-2BBF-4544-BE72-2E19ACA93706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3829-E9AB-3649-A75F-FAC99E35A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865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A7D-2BBF-4544-BE72-2E19ACA93706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3829-E9AB-3649-A75F-FAC99E35A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899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BA7D-2BBF-4544-BE72-2E19ACA93706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3829-E9AB-3649-A75F-FAC99E35A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236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ABA7D-2BBF-4544-BE72-2E19ACA93706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3829-E9AB-3649-A75F-FAC99E35A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547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3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package" Target="../embeddings/Microsoft_Word_Document5.docx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package" Target="../embeddings/Microsoft_Word_Document7.docx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package" Target="../embeddings/Microsoft_Word_Document9.docx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0.doc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6" Type="http://schemas.openxmlformats.org/officeDocument/2006/relationships/oleObject" Target="../embeddings/Microsoft_Equation7.bin"/><Relationship Id="rId7" Type="http://schemas.openxmlformats.org/officeDocument/2006/relationships/oleObject" Target="../embeddings/Microsoft_Equation8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oleObject" Target="../embeddings/Microsoft_Equation10.bin"/><Relationship Id="rId5" Type="http://schemas.openxmlformats.org/officeDocument/2006/relationships/oleObject" Target="../embeddings/Microsoft_Equation11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APPLICATION OF KOHLER THEORY: MODELING CLOUD CONDENSATION NUCLEI ACTIVITY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Gavin Cornwell, Katherine Nadler, Alex Nguyen, and Steven </a:t>
            </a:r>
            <a:r>
              <a:rPr lang="en-US" dirty="0" err="1"/>
              <a:t>Schill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53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57028"/>
            <a:ext cx="4052168" cy="41541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MATLAB</a:t>
            </a:r>
          </a:p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Total mass of particle</a:t>
            </a:r>
          </a:p>
          <a:p>
            <a:pPr lvl="1"/>
            <a:r>
              <a:rPr lang="en-US" dirty="0" smtClean="0"/>
              <a:t>Mass fraction of soluble material</a:t>
            </a:r>
          </a:p>
          <a:p>
            <a:pPr lvl="1"/>
            <a:r>
              <a:rPr lang="en-US" dirty="0" smtClean="0"/>
              <a:t>Chemical composition of soluble/insoluble components</a:t>
            </a:r>
          </a:p>
          <a:p>
            <a:r>
              <a:rPr lang="en-US" dirty="0" smtClean="0"/>
              <a:t>Calculate S for a range of wet radii using modified </a:t>
            </a:r>
            <a:r>
              <a:rPr lang="en-US" dirty="0" err="1" smtClean="0"/>
              <a:t>Kӧhler</a:t>
            </a:r>
            <a:r>
              <a:rPr lang="en-US" dirty="0" smtClean="0"/>
              <a:t> equation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3538812"/>
              </p:ext>
            </p:extLst>
          </p:nvPr>
        </p:nvGraphicFramePr>
        <p:xfrm>
          <a:off x="1728309" y="5411209"/>
          <a:ext cx="5918150" cy="805440"/>
        </p:xfrm>
        <a:graphic>
          <a:graphicData uri="http://schemas.openxmlformats.org/presentationml/2006/ole">
            <p:oleObj spid="_x0000_s5138" name="Document" r:id="rId3" imgW="5943600" imgH="825500" progId="Word.Document.12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371" y="1427251"/>
            <a:ext cx="4634630" cy="37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029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Soluble </a:t>
            </a:r>
            <a:r>
              <a:rPr lang="en-US" dirty="0"/>
              <a:t>compound is perfectly </a:t>
            </a:r>
            <a:r>
              <a:rPr lang="en-US" dirty="0" smtClean="0"/>
              <a:t>soluble and </a:t>
            </a:r>
            <a:r>
              <a:rPr lang="en-US" dirty="0"/>
              <a:t>disassociates completely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Insoluble </a:t>
            </a:r>
            <a:r>
              <a:rPr lang="en-US" dirty="0"/>
              <a:t>compound is perfectly </a:t>
            </a:r>
            <a:r>
              <a:rPr lang="en-US" dirty="0" smtClean="0"/>
              <a:t>insoluble and does not interact with water or solute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internal mixing of soluble and insoluble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Particle and particle components are spheres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Surface </a:t>
            </a:r>
            <a:r>
              <a:rPr lang="en-US" dirty="0"/>
              <a:t>tension of water is </a:t>
            </a:r>
            <a:r>
              <a:rPr lang="en-US" dirty="0" smtClean="0"/>
              <a:t>constant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Temperature </a:t>
            </a:r>
            <a:r>
              <a:rPr lang="en-US" dirty="0"/>
              <a:t>is constant at 273 K (0</a:t>
            </a:r>
            <a:r>
              <a:rPr lang="en-US" b="1" dirty="0"/>
              <a:t>°</a:t>
            </a:r>
            <a:r>
              <a:rPr lang="en-US" dirty="0"/>
              <a:t>C)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Ignore thermodynamic energy transformations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0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Raoult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4342"/>
            <a:ext cx="8229600" cy="153631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 is the </a:t>
            </a:r>
            <a:r>
              <a:rPr lang="en-US" dirty="0" err="1" smtClean="0"/>
              <a:t>Van’t</a:t>
            </a:r>
            <a:r>
              <a:rPr lang="en-US" dirty="0" smtClean="0"/>
              <a:t> Hoff factor</a:t>
            </a:r>
          </a:p>
          <a:p>
            <a:r>
              <a:rPr lang="en-US" dirty="0" smtClean="0"/>
              <a:t>Vapor pressure lowered by number of ions in solution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574359"/>
              </p:ext>
            </p:extLst>
          </p:nvPr>
        </p:nvGraphicFramePr>
        <p:xfrm>
          <a:off x="-2837808" y="2372595"/>
          <a:ext cx="14818928" cy="1013260"/>
        </p:xfrm>
        <a:graphic>
          <a:graphicData uri="http://schemas.openxmlformats.org/presentationml/2006/ole">
            <p:oleObj spid="_x0000_s6162" name="Document" r:id="rId3" imgW="5943381" imgH="406385" progId="Word.Documen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4638" y="6046572"/>
            <a:ext cx="365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Curry &amp; Webster equation 4.48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55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Raoult</a:t>
            </a:r>
            <a:r>
              <a:rPr lang="en-US" dirty="0" smtClean="0"/>
              <a:t> Effect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020" y="4936450"/>
            <a:ext cx="6834677" cy="700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n = m/M					     m = (V</a:t>
            </a:r>
            <a:r>
              <a:rPr lang="en-US" dirty="0" smtClean="0">
                <a:latin typeface="Calibri"/>
                <a:cs typeface="Calibri"/>
              </a:rPr>
              <a:t>*</a:t>
            </a:r>
            <a:r>
              <a:rPr lang="en-US" i="0" dirty="0" err="1" smtClean="0">
                <a:latin typeface="Calibri"/>
                <a:ea typeface="Lucida Grande"/>
                <a:cs typeface="Calibri"/>
              </a:rPr>
              <a:t>ρ</a:t>
            </a:r>
            <a:r>
              <a:rPr lang="en-US" i="0" dirty="0" smtClean="0">
                <a:latin typeface="Calibri"/>
                <a:ea typeface="Lucida Grande"/>
                <a:cs typeface="Calibri"/>
              </a:rPr>
              <a:t>)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6107156"/>
              </p:ext>
            </p:extLst>
          </p:nvPr>
        </p:nvGraphicFramePr>
        <p:xfrm>
          <a:off x="2037829" y="3175023"/>
          <a:ext cx="4973638" cy="1457325"/>
        </p:xfrm>
        <a:graphic>
          <a:graphicData uri="http://schemas.openxmlformats.org/presentationml/2006/ole">
            <p:oleObj spid="_x0000_s7202" name="Document" r:id="rId3" imgW="5943600" imgH="1739900" progId="Word.Document.12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3658642"/>
              </p:ext>
            </p:extLst>
          </p:nvPr>
        </p:nvGraphicFramePr>
        <p:xfrm>
          <a:off x="154605" y="1803357"/>
          <a:ext cx="8532195" cy="983761"/>
        </p:xfrm>
        <a:graphic>
          <a:graphicData uri="http://schemas.openxmlformats.org/presentationml/2006/ole">
            <p:oleObj spid="_x0000_s7203" name="Document" r:id="rId4" imgW="5943600" imgH="6858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20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Raoult</a:t>
            </a:r>
            <a:r>
              <a:rPr lang="en-US" dirty="0" smtClean="0"/>
              <a:t> Effect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5803"/>
            <a:ext cx="8229600" cy="1966256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sphere</a:t>
            </a:r>
            <a:r>
              <a:rPr lang="en-US" dirty="0" smtClean="0"/>
              <a:t> = 4</a:t>
            </a:r>
            <a:r>
              <a:rPr lang="en-US" i="1" dirty="0" smtClean="0"/>
              <a:t>π</a:t>
            </a:r>
            <a:r>
              <a:rPr lang="en-US" dirty="0" smtClean="0">
                <a:effectLst/>
              </a:rPr>
              <a:t>r</a:t>
            </a:r>
            <a:r>
              <a:rPr lang="en-US" baseline="30000" dirty="0" smtClean="0">
                <a:effectLst/>
              </a:rPr>
              <a:t>3</a:t>
            </a:r>
            <a:r>
              <a:rPr lang="en-US" dirty="0" smtClean="0">
                <a:effectLst/>
              </a:rPr>
              <a:t>/3</a:t>
            </a:r>
          </a:p>
          <a:p>
            <a:r>
              <a:rPr lang="en-US" dirty="0" smtClean="0"/>
              <a:t>Calculated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from (V</a:t>
            </a:r>
            <a:r>
              <a:rPr lang="en-US" baseline="-25000" dirty="0" smtClean="0"/>
              <a:t>i</a:t>
            </a:r>
            <a:r>
              <a:rPr lang="en-US" dirty="0" smtClean="0"/>
              <a:t>=m</a:t>
            </a:r>
            <a:r>
              <a:rPr lang="en-US" baseline="-25000" dirty="0" smtClean="0"/>
              <a:t>i</a:t>
            </a:r>
            <a:r>
              <a:rPr lang="en-US" dirty="0" smtClean="0"/>
              <a:t>/</a:t>
            </a:r>
            <a:r>
              <a:rPr lang="en-US" dirty="0" err="1" smtClean="0">
                <a:ea typeface="Lucida Grande"/>
                <a:cs typeface="Calibri"/>
              </a:rPr>
              <a:t>ρ</a:t>
            </a:r>
            <a:r>
              <a:rPr lang="en-US" baseline="-25000" dirty="0" err="1" smtClean="0">
                <a:ea typeface="Lucida Grande"/>
                <a:cs typeface="Calibri"/>
              </a:rPr>
              <a:t>i</a:t>
            </a:r>
            <a:r>
              <a:rPr lang="en-US" dirty="0" smtClean="0">
                <a:ea typeface="Lucida Grande"/>
                <a:cs typeface="Calibri"/>
              </a:rPr>
              <a:t>)</a:t>
            </a:r>
            <a:endParaRPr lang="en-US" dirty="0" smtClean="0"/>
          </a:p>
          <a:p>
            <a:r>
              <a:rPr lang="en-US" dirty="0" smtClean="0"/>
              <a:t>Solute has negligible contribution to total volume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1850130"/>
              </p:ext>
            </p:extLst>
          </p:nvPr>
        </p:nvGraphicFramePr>
        <p:xfrm>
          <a:off x="186855" y="1630526"/>
          <a:ext cx="8779245" cy="675948"/>
        </p:xfrm>
        <a:graphic>
          <a:graphicData uri="http://schemas.openxmlformats.org/presentationml/2006/ole">
            <p:oleObj spid="_x0000_s8226" name="Document" r:id="rId3" imgW="5943600" imgH="457200" progId="Word.Document.12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0312946"/>
              </p:ext>
            </p:extLst>
          </p:nvPr>
        </p:nvGraphicFramePr>
        <p:xfrm>
          <a:off x="616534" y="2763893"/>
          <a:ext cx="7910932" cy="1166355"/>
        </p:xfrm>
        <a:graphic>
          <a:graphicData uri="http://schemas.openxmlformats.org/presentationml/2006/ole">
            <p:oleObj spid="_x0000_s8227" name="Document" r:id="rId4" imgW="5943600" imgH="8763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92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</a:t>
            </a:r>
            <a:r>
              <a:rPr lang="en-US" dirty="0" err="1" smtClean="0"/>
              <a:t>Kӧhler</a:t>
            </a:r>
            <a:r>
              <a:rPr lang="en-US" dirty="0" smtClean="0"/>
              <a:t>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10" y="3259293"/>
            <a:ext cx="8229600" cy="1310514"/>
          </a:xfrm>
        </p:spPr>
        <p:txBody>
          <a:bodyPr/>
          <a:lstStyle/>
          <a:p>
            <a:r>
              <a:rPr lang="en-US" dirty="0" smtClean="0"/>
              <a:t>Combine with Kelvin effect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0777928"/>
              </p:ext>
            </p:extLst>
          </p:nvPr>
        </p:nvGraphicFramePr>
        <p:xfrm>
          <a:off x="459410" y="4691036"/>
          <a:ext cx="8231810" cy="1143307"/>
        </p:xfrm>
        <a:graphic>
          <a:graphicData uri="http://schemas.openxmlformats.org/presentationml/2006/ole">
            <p:oleObj spid="_x0000_s9250" name="Document" r:id="rId3" imgW="5943600" imgH="825500" progId="Word.Document.12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4528107"/>
              </p:ext>
            </p:extLst>
          </p:nvPr>
        </p:nvGraphicFramePr>
        <p:xfrm>
          <a:off x="457200" y="1835732"/>
          <a:ext cx="8229600" cy="1127247"/>
        </p:xfrm>
        <a:graphic>
          <a:graphicData uri="http://schemas.openxmlformats.org/presentationml/2006/ole">
            <p:oleObj spid="_x0000_s9251" name="Document" r:id="rId4" imgW="5943600" imgH="8128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49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of Table 5.1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6665539"/>
              </p:ext>
            </p:extLst>
          </p:nvPr>
        </p:nvGraphicFramePr>
        <p:xfrm>
          <a:off x="677394" y="2148941"/>
          <a:ext cx="7897751" cy="3076832"/>
        </p:xfrm>
        <a:graphic>
          <a:graphicData uri="http://schemas.openxmlformats.org/presentationml/2006/ole">
            <p:oleObj spid="_x0000_s10258" name="Document" r:id="rId3" imgW="6096000" imgH="23622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91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77"/>
            <a:ext cx="8229600" cy="4789189"/>
          </a:xfrm>
        </p:spPr>
        <p:txBody>
          <a:bodyPr>
            <a:normAutofit/>
          </a:bodyPr>
          <a:lstStyle/>
          <a:p>
            <a:r>
              <a:rPr lang="en-US" dirty="0" smtClean="0"/>
              <a:t>No consideration of partial solubility</a:t>
            </a:r>
          </a:p>
          <a:p>
            <a:r>
              <a:rPr lang="en-US" dirty="0" smtClean="0"/>
              <a:t>Neglects variations in surface tension</a:t>
            </a:r>
          </a:p>
          <a:p>
            <a:r>
              <a:rPr lang="en-US" dirty="0" smtClean="0"/>
              <a:t>More comprehensive models have since been developed (</a:t>
            </a:r>
            <a:r>
              <a:rPr lang="el-GR" dirty="0" smtClean="0"/>
              <a:t>κ</a:t>
            </a:r>
            <a:r>
              <a:rPr lang="en-US" dirty="0"/>
              <a:t>-</a:t>
            </a:r>
            <a:r>
              <a:rPr lang="en-US" dirty="0" err="1"/>
              <a:t>Kӧhler</a:t>
            </a:r>
            <a:r>
              <a:rPr lang="en-US" dirty="0" smtClean="0"/>
              <a:t>) but our model still explains CCN trends for size and solubility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2084"/>
            <a:ext cx="82296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Model description and derivation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Sensitivity experiments and model results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Discussion and conclusions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2838" y="3597058"/>
            <a:ext cx="7240044" cy="16784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5238" y="1417638"/>
            <a:ext cx="7240044" cy="16784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79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5571929" y="1616999"/>
            <a:ext cx="1435705" cy="14786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4816007"/>
              </p:ext>
            </p:extLst>
          </p:nvPr>
        </p:nvGraphicFramePr>
        <p:xfrm>
          <a:off x="360566" y="4734133"/>
          <a:ext cx="3133725" cy="825500"/>
        </p:xfrm>
        <a:graphic>
          <a:graphicData uri="http://schemas.openxmlformats.org/presentationml/2006/ole">
            <p:oleObj spid="_x0000_s1134" name="Equation" r:id="rId3" imgW="1638300" imgH="4318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1731806"/>
              </p:ext>
            </p:extLst>
          </p:nvPr>
        </p:nvGraphicFramePr>
        <p:xfrm>
          <a:off x="1249363" y="5711825"/>
          <a:ext cx="1423987" cy="793750"/>
        </p:xfrm>
        <a:graphic>
          <a:graphicData uri="http://schemas.openxmlformats.org/presentationml/2006/ole">
            <p:oleObj spid="_x0000_s1135" name="Equation" r:id="rId4" imgW="774360" imgH="4316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8164854"/>
              </p:ext>
            </p:extLst>
          </p:nvPr>
        </p:nvGraphicFramePr>
        <p:xfrm>
          <a:off x="686107" y="1600200"/>
          <a:ext cx="1797948" cy="463108"/>
        </p:xfrm>
        <a:graphic>
          <a:graphicData uri="http://schemas.openxmlformats.org/presentationml/2006/ole">
            <p:oleObj spid="_x0000_s1136" name="Equation" r:id="rId5" imgW="838200" imgH="2159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5940" y="2348608"/>
            <a:ext cx="3283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constant mass fraction of soluble/insoluble </a:t>
            </a:r>
          </a:p>
          <a:p>
            <a:endParaRPr lang="en-US" sz="9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insoluble component takes up volume, but does not contribute to activation</a:t>
            </a:r>
          </a:p>
          <a:p>
            <a:endParaRPr lang="en-US" sz="9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total mass = 10</a:t>
            </a:r>
            <a:r>
              <a:rPr lang="en-US" baseline="30000" dirty="0" smtClean="0"/>
              <a:t>-21</a:t>
            </a:r>
            <a:r>
              <a:rPr lang="en-US" dirty="0" smtClean="0"/>
              <a:t> – 10</a:t>
            </a:r>
            <a:r>
              <a:rPr lang="en-US" baseline="30000" dirty="0" smtClean="0"/>
              <a:t>-19 </a:t>
            </a:r>
            <a:r>
              <a:rPr lang="en-US" dirty="0" smtClean="0"/>
              <a:t>kg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550667" y="1600200"/>
            <a:ext cx="1463316" cy="1522984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820417" y="1901083"/>
            <a:ext cx="951425" cy="9099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200904" y="139938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14  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7317690" y="200888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NaCl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6350240" y="1804916"/>
            <a:ext cx="850664" cy="5436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6827062" y="2297120"/>
            <a:ext cx="490628" cy="1518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2330428" y="4656932"/>
            <a:ext cx="555740" cy="515211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dependence test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35293" y="4979986"/>
            <a:ext cx="588365" cy="557718"/>
            <a:chOff x="5536862" y="4045145"/>
            <a:chExt cx="1463316" cy="1522984"/>
          </a:xfrm>
        </p:grpSpPr>
        <p:sp>
          <p:nvSpPr>
            <p:cNvPr id="17" name="Oval 16"/>
            <p:cNvSpPr/>
            <p:nvPr/>
          </p:nvSpPr>
          <p:spPr>
            <a:xfrm>
              <a:off x="5558124" y="4061944"/>
              <a:ext cx="1435705" cy="147868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36862" y="4045145"/>
              <a:ext cx="1463316" cy="152298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lgDashDot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06612" y="4346028"/>
              <a:ext cx="951425" cy="90994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39105" y="4164213"/>
            <a:ext cx="1158877" cy="1222101"/>
            <a:chOff x="5612965" y="3502770"/>
            <a:chExt cx="1463316" cy="1522984"/>
          </a:xfrm>
        </p:grpSpPr>
        <p:sp>
          <p:nvSpPr>
            <p:cNvPr id="23" name="Oval 22"/>
            <p:cNvSpPr/>
            <p:nvPr/>
          </p:nvSpPr>
          <p:spPr>
            <a:xfrm>
              <a:off x="5634227" y="3519569"/>
              <a:ext cx="1435705" cy="147868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612965" y="3502770"/>
              <a:ext cx="1463316" cy="152298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lgDashDot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882715" y="3803653"/>
              <a:ext cx="951425" cy="90994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91194" y="4120021"/>
            <a:ext cx="1466508" cy="1455261"/>
            <a:chOff x="5612965" y="3502770"/>
            <a:chExt cx="1463316" cy="1522984"/>
          </a:xfrm>
        </p:grpSpPr>
        <p:sp>
          <p:nvSpPr>
            <p:cNvPr id="30" name="Oval 29"/>
            <p:cNvSpPr/>
            <p:nvPr/>
          </p:nvSpPr>
          <p:spPr>
            <a:xfrm>
              <a:off x="5634227" y="3519569"/>
              <a:ext cx="1435705" cy="147868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612965" y="3502770"/>
              <a:ext cx="1463316" cy="152298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lgDashDot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882715" y="3803653"/>
              <a:ext cx="951425" cy="90994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2588428" y="5165787"/>
            <a:ext cx="555740" cy="409496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471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4610"/>
            <a:ext cx="82296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Model description and derivation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Sensitivity experiments and model results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Discussion and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28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6657" y="2641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Mass dependence test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8662" y="2041091"/>
            <a:ext cx="4613754" cy="3102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11456" y="2028459"/>
            <a:ext cx="4632543" cy="31147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3920" y="5943414"/>
            <a:ext cx="49550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More massive particles have larger r* and lower S*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17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8353712"/>
              </p:ext>
            </p:extLst>
          </p:nvPr>
        </p:nvGraphicFramePr>
        <p:xfrm>
          <a:off x="307006" y="1628418"/>
          <a:ext cx="3071813" cy="1111250"/>
        </p:xfrm>
        <a:graphic>
          <a:graphicData uri="http://schemas.openxmlformats.org/presentationml/2006/ole">
            <p:oleObj spid="_x0000_s2216" name="Equation" r:id="rId3" imgW="1193800" imgH="431800" progId="Equation.3">
              <p:embed/>
            </p:oleObj>
          </a:graphicData>
        </a:graphic>
      </p:graphicFrame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fraction dependence</a:t>
            </a:r>
            <a:endParaRPr lang="en-US" dirty="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2203240"/>
              </p:ext>
            </p:extLst>
          </p:nvPr>
        </p:nvGraphicFramePr>
        <p:xfrm>
          <a:off x="6786456" y="5415672"/>
          <a:ext cx="1373188" cy="555625"/>
        </p:xfrm>
        <a:graphic>
          <a:graphicData uri="http://schemas.openxmlformats.org/presentationml/2006/ole">
            <p:oleObj spid="_x0000_s2217" name="Equation" r:id="rId4" imgW="533400" imgH="215900" progId="Equation.3">
              <p:embed/>
            </p:oleObj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2834061"/>
              </p:ext>
            </p:extLst>
          </p:nvPr>
        </p:nvGraphicFramePr>
        <p:xfrm>
          <a:off x="6786456" y="3729678"/>
          <a:ext cx="1373188" cy="555625"/>
        </p:xfrm>
        <a:graphic>
          <a:graphicData uri="http://schemas.openxmlformats.org/presentationml/2006/ole">
            <p:oleObj spid="_x0000_s2218" name="Equation" r:id="rId5" imgW="533400" imgH="215900" progId="Equation.3">
              <p:embed/>
            </p:oleObj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1601721"/>
              </p:ext>
            </p:extLst>
          </p:nvPr>
        </p:nvGraphicFramePr>
        <p:xfrm>
          <a:off x="6928577" y="2106746"/>
          <a:ext cx="1014412" cy="555625"/>
        </p:xfrm>
        <a:graphic>
          <a:graphicData uri="http://schemas.openxmlformats.org/presentationml/2006/ole">
            <p:oleObj spid="_x0000_s2219" name="Equation" r:id="rId6" imgW="393700" imgH="215900" progId="Equation.3">
              <p:embed/>
            </p:oleObj>
          </a:graphicData>
        </a:graphic>
      </p:graphicFrame>
      <p:graphicFrame>
        <p:nvGraphicFramePr>
          <p:cNvPr id="6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3731486"/>
              </p:ext>
            </p:extLst>
          </p:nvPr>
        </p:nvGraphicFramePr>
        <p:xfrm>
          <a:off x="457200" y="4545737"/>
          <a:ext cx="3133725" cy="825500"/>
        </p:xfrm>
        <a:graphic>
          <a:graphicData uri="http://schemas.openxmlformats.org/presentationml/2006/ole">
            <p:oleObj spid="_x0000_s2220" name="Equation" r:id="rId7" imgW="1638300" imgH="431800" progId="Equation.3">
              <p:embed/>
            </p:oleObj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307006" y="3132964"/>
            <a:ext cx="3283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constant total mass</a:t>
            </a:r>
          </a:p>
          <a:p>
            <a:endParaRPr lang="en-US" sz="900" dirty="0" smtClean="0"/>
          </a:p>
          <a:p>
            <a:endParaRPr lang="en-US" sz="9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vary fraction of soluble component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709679" y="5163871"/>
            <a:ext cx="1435705" cy="14786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688417" y="5147072"/>
            <a:ext cx="1463316" cy="1522984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778702" y="5263289"/>
            <a:ext cx="1284944" cy="130169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848409" y="4050985"/>
            <a:ext cx="6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14  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913668" y="3266927"/>
            <a:ext cx="62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NaCl</a:t>
            </a:r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653896" y="3352175"/>
            <a:ext cx="1435705" cy="14786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632634" y="3335376"/>
            <a:ext cx="1463316" cy="1522984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902384" y="3636259"/>
            <a:ext cx="951425" cy="9099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604479" y="1645217"/>
            <a:ext cx="1435705" cy="14786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583217" y="1628418"/>
            <a:ext cx="1463316" cy="1522984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4434125" y="4050985"/>
            <a:ext cx="930167" cy="1382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588815" y="3543926"/>
            <a:ext cx="302599" cy="1846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2441818" y="4527456"/>
            <a:ext cx="443400" cy="393117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719558" y="4920573"/>
            <a:ext cx="444479" cy="452998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080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0265" y="1785698"/>
            <a:ext cx="4669729" cy="3139715"/>
          </a:xfrm>
        </p:spPr>
      </p:pic>
      <p:sp>
        <p:nvSpPr>
          <p:cNvPr id="4" name="Title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Mass fraction dependence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67816" y="1840673"/>
            <a:ext cx="4476184" cy="3009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7173" y="5802403"/>
            <a:ext cx="61012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Greater soluble component fraction have larger r* and lower S*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55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composition dependence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35706" y="1822324"/>
            <a:ext cx="161290" cy="515211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3041" y="4995138"/>
            <a:ext cx="34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= 2		</a:t>
            </a:r>
            <a:r>
              <a:rPr lang="en-US" dirty="0" err="1" smtClean="0"/>
              <a:t>NaCl</a:t>
            </a:r>
            <a:r>
              <a:rPr lang="en-US" dirty="0" smtClean="0"/>
              <a:t>		58.44  g/</a:t>
            </a:r>
            <a:r>
              <a:rPr lang="en-US" dirty="0" err="1" smtClean="0"/>
              <a:t>mol</a:t>
            </a:r>
            <a:endParaRPr lang="en-US" dirty="0" smtClean="0"/>
          </a:p>
          <a:p>
            <a:r>
              <a:rPr lang="en-US" i="1" baseline="-25000" dirty="0" smtClean="0"/>
              <a:t>     </a:t>
            </a:r>
            <a:r>
              <a:rPr lang="en-US" dirty="0" smtClean="0"/>
              <a:t> 4</a:t>
            </a:r>
            <a:r>
              <a:rPr lang="en-US" i="1" dirty="0" smtClean="0"/>
              <a:t>		</a:t>
            </a:r>
            <a:r>
              <a:rPr lang="en-US" dirty="0" smtClean="0"/>
              <a:t>FeCl</a:t>
            </a:r>
            <a:r>
              <a:rPr lang="en-US" baseline="-25000" dirty="0" smtClean="0"/>
              <a:t>3</a:t>
            </a:r>
            <a:r>
              <a:rPr lang="en-US" i="1" baseline="-25000" dirty="0" smtClean="0"/>
              <a:t>	</a:t>
            </a:r>
            <a:r>
              <a:rPr lang="en-US" dirty="0" smtClean="0"/>
              <a:t>162.2 g/</a:t>
            </a:r>
            <a:r>
              <a:rPr lang="en-US" dirty="0" err="1" smtClean="0"/>
              <a:t>mol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7006" y="3002691"/>
            <a:ext cx="328391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constant total mass</a:t>
            </a:r>
          </a:p>
          <a:p>
            <a:endParaRPr lang="en-US" sz="9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vary both </a:t>
            </a:r>
            <a:r>
              <a:rPr lang="en-US" dirty="0" err="1" smtClean="0"/>
              <a:t>χ</a:t>
            </a:r>
            <a:r>
              <a:rPr lang="en-US" baseline="-25000" dirty="0" err="1" smtClean="0"/>
              <a:t>s</a:t>
            </a:r>
            <a:r>
              <a:rPr lang="en-US" dirty="0" smtClean="0"/>
              <a:t> and </a:t>
            </a:r>
            <a:r>
              <a:rPr lang="en-US" i="1" dirty="0" err="1" smtClean="0"/>
              <a:t>i</a:t>
            </a:r>
            <a:r>
              <a:rPr lang="en-US" dirty="0" smtClean="0"/>
              <a:t> to determine magnitude of change for mixed phase and completely soluble nuclei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411755" y="1903753"/>
            <a:ext cx="1435705" cy="14786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90493" y="1886954"/>
            <a:ext cx="1463316" cy="1522984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60243" y="2187837"/>
            <a:ext cx="951425" cy="9099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23854" y="3591960"/>
            <a:ext cx="1435705" cy="147868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45326" y="1864805"/>
            <a:ext cx="1463316" cy="1522984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45326" y="1886954"/>
            <a:ext cx="1435705" cy="14786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23854" y="3591960"/>
            <a:ext cx="1463316" cy="1522984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79799" y="3847418"/>
            <a:ext cx="951425" cy="9099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87850" y="3653058"/>
            <a:ext cx="1435705" cy="147868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66588" y="3636259"/>
            <a:ext cx="1463316" cy="1522984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5467937"/>
              </p:ext>
            </p:extLst>
          </p:nvPr>
        </p:nvGraphicFramePr>
        <p:xfrm>
          <a:off x="4468917" y="1358565"/>
          <a:ext cx="1373188" cy="555625"/>
        </p:xfrm>
        <a:graphic>
          <a:graphicData uri="http://schemas.openxmlformats.org/presentationml/2006/ole">
            <p:oleObj spid="_x0000_s3142" name="Equation" r:id="rId3" imgW="533400" imgH="2159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9264374"/>
              </p:ext>
            </p:extLst>
          </p:nvPr>
        </p:nvGraphicFramePr>
        <p:xfrm>
          <a:off x="6769777" y="1348128"/>
          <a:ext cx="1014413" cy="555625"/>
        </p:xfrm>
        <a:graphic>
          <a:graphicData uri="http://schemas.openxmlformats.org/presentationml/2006/ole">
            <p:oleObj spid="_x0000_s3143" name="Equation" r:id="rId4" imgW="393700" imgH="2159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6768909"/>
              </p:ext>
            </p:extLst>
          </p:nvPr>
        </p:nvGraphicFramePr>
        <p:xfrm>
          <a:off x="885002" y="1879185"/>
          <a:ext cx="1423987" cy="793750"/>
        </p:xfrm>
        <a:graphic>
          <a:graphicData uri="http://schemas.openxmlformats.org/presentationml/2006/ole">
            <p:oleObj spid="_x0000_s3144" name="Equation" r:id="rId5" imgW="774360" imgH="431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1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295" y="1721511"/>
            <a:ext cx="4821329" cy="324164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Chemical composition dependence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0" y="1782175"/>
            <a:ext cx="4617147" cy="31043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259" y="5423398"/>
            <a:ext cx="80334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Larger </a:t>
            </a:r>
            <a:r>
              <a:rPr lang="en-US" dirty="0" err="1" smtClean="0"/>
              <a:t>van’t</a:t>
            </a:r>
            <a:r>
              <a:rPr lang="en-US" dirty="0" smtClean="0"/>
              <a:t> Hoff factor have smaller r* and higher S* for each soluble mass fraction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195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2084"/>
            <a:ext cx="82296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Model description and derivation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Sensitivity experiments and model results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Discussion and conclusions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5238" y="1417638"/>
            <a:ext cx="7826680" cy="22775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79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Modeled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950" y="2390123"/>
            <a:ext cx="8229600" cy="3660731"/>
          </a:xfrm>
        </p:spPr>
        <p:txBody>
          <a:bodyPr>
            <a:normAutofit/>
          </a:bodyPr>
          <a:lstStyle/>
          <a:p>
            <a:r>
              <a:rPr lang="en-US" dirty="0" smtClean="0"/>
              <a:t>Sensitivity factors</a:t>
            </a:r>
          </a:p>
          <a:p>
            <a:pPr lvl="1"/>
            <a:r>
              <a:rPr lang="en-US" dirty="0" smtClean="0"/>
              <a:t>Total mass</a:t>
            </a:r>
          </a:p>
          <a:p>
            <a:pPr lvl="1"/>
            <a:r>
              <a:rPr lang="en-US" dirty="0" smtClean="0"/>
              <a:t>Fraction of soluble</a:t>
            </a:r>
          </a:p>
          <a:p>
            <a:pPr lvl="1"/>
            <a:r>
              <a:rPr lang="en-US" dirty="0" smtClean="0"/>
              <a:t>Identity of soluble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4957084" y="2480153"/>
            <a:ext cx="638828" cy="1878904"/>
          </a:xfrm>
          <a:prstGeom prst="up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4830952" y="3137084"/>
            <a:ext cx="189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 on </a:t>
            </a:r>
            <a:r>
              <a:rPr lang="en-US" dirty="0" err="1" smtClean="0"/>
              <a:t>SS</a:t>
            </a:r>
            <a:r>
              <a:rPr lang="en-US" baseline="-25000" dirty="0" err="1" smtClean="0"/>
              <a:t>crit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84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ixed </a:t>
            </a:r>
            <a:r>
              <a:rPr lang="en-US" dirty="0"/>
              <a:t>phase aerosols are more common, models that </a:t>
            </a:r>
            <a:r>
              <a:rPr lang="en-US" dirty="0" smtClean="0"/>
              <a:t>incorporate </a:t>
            </a:r>
            <a:r>
              <a:rPr lang="en-US" dirty="0"/>
              <a:t>insoluble components </a:t>
            </a:r>
            <a:r>
              <a:rPr lang="en-US" dirty="0" smtClean="0"/>
              <a:t>are important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Classical </a:t>
            </a:r>
            <a:r>
              <a:rPr lang="en-US" dirty="0" err="1" smtClean="0"/>
              <a:t>Köhler</a:t>
            </a:r>
            <a:r>
              <a:rPr lang="en-US" dirty="0" smtClean="0"/>
              <a:t> theory does not take into account insoluble components and underestimates critical supersaturation and overestimates critical radius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24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err="1"/>
                  <a:t>Köhler</a:t>
                </a:r>
                <a:r>
                  <a:rPr lang="en-US" dirty="0"/>
                  <a:t> </a:t>
                </a:r>
                <a:r>
                  <a:rPr lang="en-US" dirty="0" smtClean="0"/>
                  <a:t>equation was modified to account for the presence of insoluble components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𝑠𝑜𝑙𝑡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exp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/</m:t>
                      </m:r>
                      <m:r>
                        <a:rPr lang="en-US" i="1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While the model is incomplete, the results suggest that as fraction of insoluble component increases, critical supersaturation increases</a:t>
                </a:r>
              </a:p>
              <a:p>
                <a:r>
                  <a:rPr lang="en-US" dirty="0" smtClean="0"/>
                  <a:t>More complete models exist, such as the </a:t>
                </a: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:r>
                  <a:rPr lang="el-GR" dirty="0" smtClean="0"/>
                  <a:t>κ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Köhler</a:t>
                </a:r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630" t="-2586" r="-593" b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86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9766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[1] Ward and </a:t>
            </a:r>
            <a:r>
              <a:rPr lang="en-US" dirty="0" err="1"/>
              <a:t>Kreidenweis</a:t>
            </a:r>
            <a:r>
              <a:rPr lang="en-US" dirty="0"/>
              <a:t> (2010) </a:t>
            </a:r>
            <a:r>
              <a:rPr lang="en-US" i="1" dirty="0"/>
              <a:t>Atmos. Chem. Phys.</a:t>
            </a:r>
            <a:r>
              <a:rPr lang="en-US" dirty="0"/>
              <a:t> 10, </a:t>
            </a:r>
            <a:r>
              <a:rPr lang="en-US" dirty="0" smtClean="0"/>
              <a:t>	5435. 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2] </a:t>
            </a:r>
            <a:r>
              <a:rPr lang="en-US" dirty="0" err="1"/>
              <a:t>Petters</a:t>
            </a:r>
            <a:r>
              <a:rPr lang="en-US" dirty="0"/>
              <a:t> and </a:t>
            </a:r>
            <a:r>
              <a:rPr lang="en-US" dirty="0" err="1"/>
              <a:t>Kreidenweis</a:t>
            </a:r>
            <a:r>
              <a:rPr lang="en-US" dirty="0"/>
              <a:t> (2007) </a:t>
            </a:r>
            <a:r>
              <a:rPr lang="en-US" i="1" dirty="0"/>
              <a:t>Atmos. Chem. Phys.</a:t>
            </a:r>
            <a:r>
              <a:rPr lang="en-US" dirty="0"/>
              <a:t> 7, </a:t>
            </a:r>
            <a:r>
              <a:rPr lang="en-US" dirty="0" smtClean="0"/>
              <a:t>	1961. 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3] Kim et. al. (2011) </a:t>
            </a:r>
            <a:r>
              <a:rPr lang="en-US" i="1" dirty="0"/>
              <a:t>Atmos. Chem. Phys.</a:t>
            </a:r>
            <a:r>
              <a:rPr lang="en-US" dirty="0"/>
              <a:t> 11, </a:t>
            </a:r>
            <a:r>
              <a:rPr lang="en-US" dirty="0" smtClean="0"/>
              <a:t>12627. 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4] Moore et. al. (2012) </a:t>
            </a:r>
            <a:r>
              <a:rPr lang="en-US" i="1" dirty="0"/>
              <a:t>Environ. Sci. Tech.</a:t>
            </a:r>
            <a:r>
              <a:rPr lang="en-US" dirty="0"/>
              <a:t> 46 (6), </a:t>
            </a:r>
            <a:r>
              <a:rPr lang="en-US" dirty="0" smtClean="0"/>
              <a:t>3093. 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5] </a:t>
            </a:r>
            <a:r>
              <a:rPr lang="en-US" dirty="0" err="1"/>
              <a:t>Bougiatioti</a:t>
            </a:r>
            <a:r>
              <a:rPr lang="en-US" dirty="0"/>
              <a:t> et. al. (2011) </a:t>
            </a:r>
            <a:r>
              <a:rPr lang="en-US" i="1" dirty="0"/>
              <a:t>Atmos. Chem. Phys.</a:t>
            </a:r>
            <a:r>
              <a:rPr lang="en-US" dirty="0"/>
              <a:t> 11, </a:t>
            </a:r>
            <a:r>
              <a:rPr lang="en-US" dirty="0" smtClean="0"/>
              <a:t>8791. 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6] </a:t>
            </a:r>
            <a:r>
              <a:rPr lang="en-US" dirty="0" err="1"/>
              <a:t>Burkart</a:t>
            </a:r>
            <a:r>
              <a:rPr lang="en-US" dirty="0"/>
              <a:t> et. al. (2012) </a:t>
            </a:r>
            <a:r>
              <a:rPr lang="en-US" i="1" dirty="0"/>
              <a:t>Atmos. Environ.</a:t>
            </a:r>
            <a:r>
              <a:rPr lang="en-US" dirty="0"/>
              <a:t> 54, </a:t>
            </a:r>
            <a:r>
              <a:rPr lang="en-US" dirty="0" smtClean="0"/>
              <a:t>583. 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7] Irwin et. al. (2010) </a:t>
            </a:r>
            <a:r>
              <a:rPr lang="en-US" i="1" dirty="0"/>
              <a:t>Atmos. Chem. Phys. </a:t>
            </a:r>
            <a:r>
              <a:rPr lang="en-US" dirty="0"/>
              <a:t>10, </a:t>
            </a:r>
            <a:r>
              <a:rPr lang="en-US" dirty="0" smtClean="0"/>
              <a:t>11737. 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8] Curry and Webster (1999) </a:t>
            </a:r>
            <a:r>
              <a:rPr lang="en-US" i="1" dirty="0"/>
              <a:t>Thermodynamics of </a:t>
            </a:r>
            <a:r>
              <a:rPr lang="en-US" i="1" dirty="0" smtClean="0"/>
              <a:t>	Atmospheres </a:t>
            </a:r>
            <a:r>
              <a:rPr lang="en-US" i="1" dirty="0"/>
              <a:t>and </a:t>
            </a:r>
            <a:r>
              <a:rPr lang="en-US" i="1" dirty="0" smtClean="0"/>
              <a:t>Oceans.</a:t>
            </a:r>
          </a:p>
          <a:p>
            <a:pPr marL="0" indent="0">
              <a:buNone/>
            </a:pPr>
            <a:r>
              <a:rPr lang="en-US" dirty="0" smtClean="0"/>
              <a:t>[9] Seinfeld and </a:t>
            </a:r>
            <a:r>
              <a:rPr lang="en-US" dirty="0" err="1" smtClean="0"/>
              <a:t>Pandis</a:t>
            </a:r>
            <a:r>
              <a:rPr lang="en-US" dirty="0" smtClean="0"/>
              <a:t> (1998) </a:t>
            </a:r>
            <a:r>
              <a:rPr lang="en-US" i="1" dirty="0" smtClean="0"/>
              <a:t>Atmospheric Chemistry and Physics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20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Atmospheric aerosol processes</a:t>
            </a:r>
          </a:p>
        </p:txBody>
      </p:sp>
      <p:sp>
        <p:nvSpPr>
          <p:cNvPr id="8195" name="Oval 4"/>
          <p:cNvSpPr>
            <a:spLocks noChangeArrowheads="1"/>
          </p:cNvSpPr>
          <p:nvPr/>
        </p:nvSpPr>
        <p:spPr bwMode="auto">
          <a:xfrm>
            <a:off x="3962400" y="3886200"/>
            <a:ext cx="685800" cy="6858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876800" y="3962400"/>
            <a:ext cx="4127500" cy="914400"/>
            <a:chOff x="4953000" y="3657600"/>
            <a:chExt cx="4127500" cy="914400"/>
          </a:xfrm>
        </p:grpSpPr>
        <p:grpSp>
          <p:nvGrpSpPr>
            <p:cNvPr id="8224" name="Group 4"/>
            <p:cNvGrpSpPr>
              <a:grpSpLocks/>
            </p:cNvGrpSpPr>
            <p:nvPr/>
          </p:nvGrpSpPr>
          <p:grpSpPr bwMode="auto">
            <a:xfrm>
              <a:off x="4953000" y="3657600"/>
              <a:ext cx="1828800" cy="914400"/>
              <a:chOff x="4953000" y="3657600"/>
              <a:chExt cx="1828800" cy="914400"/>
            </a:xfrm>
          </p:grpSpPr>
          <p:sp>
            <p:nvSpPr>
              <p:cNvPr id="8226" name="Line 7"/>
              <p:cNvSpPr>
                <a:spLocks noChangeShapeType="1"/>
              </p:cNvSpPr>
              <p:nvPr/>
            </p:nvSpPr>
            <p:spPr bwMode="auto">
              <a:xfrm flipV="1">
                <a:off x="4953000" y="4076700"/>
                <a:ext cx="685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60" name="Group 32"/>
              <p:cNvGrpSpPr>
                <a:grpSpLocks/>
              </p:cNvGrpSpPr>
              <p:nvPr/>
            </p:nvGrpSpPr>
            <p:grpSpPr bwMode="auto">
              <a:xfrm>
                <a:off x="5791200" y="3657600"/>
                <a:ext cx="990600" cy="914400"/>
                <a:chOff x="1488" y="3024"/>
                <a:chExt cx="624" cy="576"/>
              </a:xfrm>
              <a:solidFill>
                <a:schemeClr val="tx2"/>
              </a:solidFill>
            </p:grpSpPr>
            <p:sp>
              <p:nvSpPr>
                <p:cNvPr id="62" name="Oval 12"/>
                <p:cNvSpPr>
                  <a:spLocks noChangeArrowheads="1"/>
                </p:cNvSpPr>
                <p:nvPr/>
              </p:nvSpPr>
              <p:spPr bwMode="auto">
                <a:xfrm>
                  <a:off x="1584" y="3072"/>
                  <a:ext cx="432" cy="432"/>
                </a:xfrm>
                <a:prstGeom prst="ellipse">
                  <a:avLst/>
                </a:prstGeom>
                <a:grpFill/>
                <a:ln w="2857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3" name="Oval 13"/>
                <p:cNvSpPr>
                  <a:spLocks noChangeArrowheads="1"/>
                </p:cNvSpPr>
                <p:nvPr/>
              </p:nvSpPr>
              <p:spPr bwMode="auto">
                <a:xfrm>
                  <a:off x="1536" y="3024"/>
                  <a:ext cx="240" cy="240"/>
                </a:xfrm>
                <a:prstGeom prst="ellipse">
                  <a:avLst/>
                </a:prstGeom>
                <a:grpFill/>
                <a:ln w="2857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" name="Oval 14"/>
                <p:cNvSpPr>
                  <a:spLocks noChangeArrowheads="1"/>
                </p:cNvSpPr>
                <p:nvPr/>
              </p:nvSpPr>
              <p:spPr bwMode="auto">
                <a:xfrm>
                  <a:off x="1872" y="3024"/>
                  <a:ext cx="240" cy="240"/>
                </a:xfrm>
                <a:prstGeom prst="ellipse">
                  <a:avLst/>
                </a:prstGeom>
                <a:grpFill/>
                <a:ln w="2857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5" name="Oval 15"/>
                <p:cNvSpPr>
                  <a:spLocks noChangeArrowheads="1"/>
                </p:cNvSpPr>
                <p:nvPr/>
              </p:nvSpPr>
              <p:spPr bwMode="auto">
                <a:xfrm>
                  <a:off x="1776" y="3360"/>
                  <a:ext cx="240" cy="240"/>
                </a:xfrm>
                <a:prstGeom prst="ellipse">
                  <a:avLst/>
                </a:prstGeom>
                <a:grpFill/>
                <a:ln w="2857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" name="Oval 16"/>
                <p:cNvSpPr>
                  <a:spLocks noChangeArrowheads="1"/>
                </p:cNvSpPr>
                <p:nvPr/>
              </p:nvSpPr>
              <p:spPr bwMode="auto">
                <a:xfrm>
                  <a:off x="1488" y="3312"/>
                  <a:ext cx="240" cy="240"/>
                </a:xfrm>
                <a:prstGeom prst="ellipse">
                  <a:avLst/>
                </a:prstGeom>
                <a:grpFill/>
                <a:ln w="2857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8225" name="Text Box 23"/>
            <p:cNvSpPr txBox="1">
              <a:spLocks noChangeArrowheads="1"/>
            </p:cNvSpPr>
            <p:nvPr/>
          </p:nvSpPr>
          <p:spPr bwMode="auto">
            <a:xfrm>
              <a:off x="6858000" y="3810000"/>
              <a:ext cx="2222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prstClr val="black"/>
                  </a:solidFill>
                </a:rPr>
                <a:t>coagulation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990600" y="2362200"/>
            <a:ext cx="3511550" cy="1447800"/>
            <a:chOff x="1066800" y="2438400"/>
            <a:chExt cx="3511550" cy="1447800"/>
          </a:xfrm>
        </p:grpSpPr>
        <p:grpSp>
          <p:nvGrpSpPr>
            <p:cNvPr id="8219" name="Group 37"/>
            <p:cNvGrpSpPr>
              <a:grpSpLocks/>
            </p:cNvGrpSpPr>
            <p:nvPr/>
          </p:nvGrpSpPr>
          <p:grpSpPr bwMode="auto">
            <a:xfrm>
              <a:off x="2514600" y="2438400"/>
              <a:ext cx="2063750" cy="1447800"/>
              <a:chOff x="1728" y="1536"/>
              <a:chExt cx="1300" cy="912"/>
            </a:xfrm>
          </p:grpSpPr>
          <p:sp>
            <p:nvSpPr>
              <p:cNvPr id="822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728" y="1536"/>
                <a:ext cx="781" cy="52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87 w 21600"/>
                  <a:gd name="T13" fmla="*/ 3263 h 21600"/>
                  <a:gd name="T14" fmla="*/ 17092 w 21600"/>
                  <a:gd name="T15" fmla="*/ 173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22" name="Line 19"/>
              <p:cNvSpPr>
                <a:spLocks noChangeShapeType="1"/>
              </p:cNvSpPr>
              <p:nvPr/>
            </p:nvSpPr>
            <p:spPr bwMode="auto">
              <a:xfrm flipH="1" flipV="1">
                <a:off x="2400" y="2112"/>
                <a:ext cx="288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23" name="Text Box 20"/>
              <p:cNvSpPr txBox="1">
                <a:spLocks noChangeArrowheads="1"/>
              </p:cNvSpPr>
              <p:nvPr/>
            </p:nvSpPr>
            <p:spPr bwMode="auto">
              <a:xfrm>
                <a:off x="2474" y="1969"/>
                <a:ext cx="55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prstClr val="black"/>
                    </a:solidFill>
                  </a:rPr>
                  <a:t>H</a:t>
                </a:r>
                <a:r>
                  <a:rPr lang="en-US" sz="2800" baseline="-25000">
                    <a:solidFill>
                      <a:prstClr val="black"/>
                    </a:solidFill>
                  </a:rPr>
                  <a:t>2</a:t>
                </a:r>
                <a:r>
                  <a:rPr lang="en-US" sz="2800">
                    <a:solidFill>
                      <a:prstClr val="black"/>
                    </a:solidFill>
                  </a:rPr>
                  <a:t>O</a:t>
                </a:r>
              </a:p>
            </p:txBody>
          </p:sp>
        </p:grpSp>
        <p:sp>
          <p:nvSpPr>
            <p:cNvPr id="8220" name="Text Box 24"/>
            <p:cNvSpPr txBox="1">
              <a:spLocks noChangeArrowheads="1"/>
            </p:cNvSpPr>
            <p:nvPr/>
          </p:nvSpPr>
          <p:spPr bwMode="auto">
            <a:xfrm>
              <a:off x="1066800" y="3209925"/>
              <a:ext cx="18748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prstClr val="black"/>
                  </a:solidFill>
                </a:rPr>
                <a:t>activation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425950" y="4725988"/>
            <a:ext cx="2584450" cy="1446212"/>
            <a:chOff x="4502150" y="4649788"/>
            <a:chExt cx="2584450" cy="1446212"/>
          </a:xfrm>
        </p:grpSpPr>
        <p:sp>
          <p:nvSpPr>
            <p:cNvPr id="8215" name="Text Box 21"/>
            <p:cNvSpPr txBox="1">
              <a:spLocks noChangeArrowheads="1"/>
            </p:cNvSpPr>
            <p:nvPr/>
          </p:nvSpPr>
          <p:spPr bwMode="auto">
            <a:xfrm>
              <a:off x="4840288" y="5148263"/>
              <a:ext cx="22463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prstClr val="black"/>
                  </a:solidFill>
                </a:rPr>
                <a:t>evaporation</a:t>
              </a:r>
            </a:p>
          </p:txBody>
        </p:sp>
        <p:grpSp>
          <p:nvGrpSpPr>
            <p:cNvPr id="8216" name="Group 5"/>
            <p:cNvGrpSpPr>
              <a:grpSpLocks/>
            </p:cNvGrpSpPr>
            <p:nvPr/>
          </p:nvGrpSpPr>
          <p:grpSpPr bwMode="auto">
            <a:xfrm>
              <a:off x="4502150" y="4649788"/>
              <a:ext cx="527050" cy="1446212"/>
              <a:chOff x="4502150" y="4649788"/>
              <a:chExt cx="527050" cy="1446212"/>
            </a:xfrm>
          </p:grpSpPr>
          <p:sp>
            <p:nvSpPr>
              <p:cNvPr id="8217" name="Oval 6"/>
              <p:cNvSpPr>
                <a:spLocks noChangeArrowheads="1"/>
              </p:cNvSpPr>
              <p:nvPr/>
            </p:nvSpPr>
            <p:spPr bwMode="auto">
              <a:xfrm>
                <a:off x="4572000" y="5638800"/>
                <a:ext cx="457200" cy="457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18" name="Line 8"/>
              <p:cNvSpPr>
                <a:spLocks noChangeShapeType="1"/>
              </p:cNvSpPr>
              <p:nvPr/>
            </p:nvSpPr>
            <p:spPr bwMode="auto">
              <a:xfrm>
                <a:off x="4502150" y="4649788"/>
                <a:ext cx="222250" cy="7600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4191000"/>
            <a:ext cx="3581400" cy="1181100"/>
            <a:chOff x="304800" y="4191000"/>
            <a:chExt cx="3581400" cy="1181100"/>
          </a:xfrm>
        </p:grpSpPr>
        <p:sp>
          <p:nvSpPr>
            <p:cNvPr id="8207" name="Text Box 22"/>
            <p:cNvSpPr txBox="1">
              <a:spLocks noChangeArrowheads="1"/>
            </p:cNvSpPr>
            <p:nvPr/>
          </p:nvSpPr>
          <p:spPr bwMode="auto">
            <a:xfrm>
              <a:off x="304800" y="4271963"/>
              <a:ext cx="2527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prstClr val="black"/>
                  </a:solidFill>
                </a:rPr>
                <a:t>condensation</a:t>
              </a:r>
            </a:p>
          </p:txBody>
        </p:sp>
        <p:grpSp>
          <p:nvGrpSpPr>
            <p:cNvPr id="8208" name="Group 9"/>
            <p:cNvGrpSpPr>
              <a:grpSpLocks/>
            </p:cNvGrpSpPr>
            <p:nvPr/>
          </p:nvGrpSpPr>
          <p:grpSpPr bwMode="auto">
            <a:xfrm>
              <a:off x="2438400" y="4191000"/>
              <a:ext cx="1447800" cy="1181100"/>
              <a:chOff x="2438400" y="4191000"/>
              <a:chExt cx="1447800" cy="1181100"/>
            </a:xfrm>
          </p:grpSpPr>
          <p:sp>
            <p:nvSpPr>
              <p:cNvPr id="8209" name="Line 17"/>
              <p:cNvSpPr>
                <a:spLocks noChangeShapeType="1"/>
              </p:cNvSpPr>
              <p:nvPr/>
            </p:nvSpPr>
            <p:spPr bwMode="auto">
              <a:xfrm flipH="1">
                <a:off x="3200400" y="4495800"/>
                <a:ext cx="6858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8210" name="Group 33"/>
              <p:cNvGrpSpPr>
                <a:grpSpLocks/>
              </p:cNvGrpSpPr>
              <p:nvPr/>
            </p:nvGrpSpPr>
            <p:grpSpPr bwMode="auto">
              <a:xfrm>
                <a:off x="3048000" y="4191000"/>
                <a:ext cx="533400" cy="457200"/>
                <a:chOff x="3024" y="3120"/>
                <a:chExt cx="336" cy="288"/>
              </a:xfrm>
            </p:grpSpPr>
            <p:sp>
              <p:nvSpPr>
                <p:cNvPr id="8212" name="Oval 9"/>
                <p:cNvSpPr>
                  <a:spLocks noChangeArrowheads="1"/>
                </p:cNvSpPr>
                <p:nvPr/>
              </p:nvSpPr>
              <p:spPr bwMode="auto">
                <a:xfrm>
                  <a:off x="3024" y="3216"/>
                  <a:ext cx="144" cy="14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213" name="Oval 10"/>
                <p:cNvSpPr>
                  <a:spLocks noChangeArrowheads="1"/>
                </p:cNvSpPr>
                <p:nvPr/>
              </p:nvSpPr>
              <p:spPr bwMode="auto">
                <a:xfrm>
                  <a:off x="3168" y="3120"/>
                  <a:ext cx="144" cy="14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214" name="Oval 11"/>
                <p:cNvSpPr>
                  <a:spLocks noChangeArrowheads="1"/>
                </p:cNvSpPr>
                <p:nvPr/>
              </p:nvSpPr>
              <p:spPr bwMode="auto">
                <a:xfrm>
                  <a:off x="3216" y="3264"/>
                  <a:ext cx="144" cy="14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8211" name="Oval 25"/>
              <p:cNvSpPr>
                <a:spLocks noChangeArrowheads="1"/>
              </p:cNvSpPr>
              <p:nvPr/>
            </p:nvSpPr>
            <p:spPr bwMode="auto">
              <a:xfrm>
                <a:off x="2438400" y="4686300"/>
                <a:ext cx="685800" cy="685800"/>
              </a:xfrm>
              <a:prstGeom prst="ellipse">
                <a:avLst/>
              </a:prstGeom>
              <a:solidFill>
                <a:schemeClr val="tx2"/>
              </a:solidFill>
              <a:ln w="6350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725988" y="2438400"/>
            <a:ext cx="3503612" cy="1447800"/>
            <a:chOff x="4495800" y="2362200"/>
            <a:chExt cx="3503613" cy="1447800"/>
          </a:xfrm>
        </p:grpSpPr>
        <p:grpSp>
          <p:nvGrpSpPr>
            <p:cNvPr id="8203" name="Group 38"/>
            <p:cNvGrpSpPr>
              <a:grpSpLocks/>
            </p:cNvGrpSpPr>
            <p:nvPr/>
          </p:nvGrpSpPr>
          <p:grpSpPr bwMode="auto">
            <a:xfrm>
              <a:off x="4495800" y="2362200"/>
              <a:ext cx="1828800" cy="1447800"/>
              <a:chOff x="2976" y="1488"/>
              <a:chExt cx="1152" cy="912"/>
            </a:xfrm>
          </p:grpSpPr>
          <p:sp>
            <p:nvSpPr>
              <p:cNvPr id="8205" name="Line 27"/>
              <p:cNvSpPr>
                <a:spLocks noChangeShapeType="1"/>
              </p:cNvSpPr>
              <p:nvPr/>
            </p:nvSpPr>
            <p:spPr bwMode="auto">
              <a:xfrm flipV="1">
                <a:off x="2976" y="1872"/>
                <a:ext cx="624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206" name="Oval 30"/>
              <p:cNvSpPr>
                <a:spLocks noChangeArrowheads="1"/>
              </p:cNvSpPr>
              <p:nvPr/>
            </p:nvSpPr>
            <p:spPr bwMode="auto">
              <a:xfrm>
                <a:off x="3696" y="1488"/>
                <a:ext cx="432" cy="432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204" name="Text Box 31"/>
            <p:cNvSpPr txBox="1">
              <a:spLocks noChangeArrowheads="1"/>
            </p:cNvSpPr>
            <p:nvPr/>
          </p:nvSpPr>
          <p:spPr bwMode="auto">
            <a:xfrm>
              <a:off x="6400800" y="2438400"/>
              <a:ext cx="15986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prstClr val="black"/>
                  </a:solidFill>
                </a:rPr>
                <a:t>reaction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990600" y="2286000"/>
            <a:ext cx="3505200" cy="15621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28600" y="3962400"/>
            <a:ext cx="3657600" cy="1524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54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457200" y="6096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latin typeface="Trebuchet MS" pitchFamily="34" charset="0"/>
              </a:rPr>
              <a:t>Climate effects</a:t>
            </a:r>
          </a:p>
        </p:txBody>
      </p:sp>
      <p:grpSp>
        <p:nvGrpSpPr>
          <p:cNvPr id="9219" name="Group 2"/>
          <p:cNvGrpSpPr>
            <a:grpSpLocks noChangeAspect="1"/>
          </p:cNvGrpSpPr>
          <p:nvPr/>
        </p:nvGrpSpPr>
        <p:grpSpPr bwMode="auto">
          <a:xfrm>
            <a:off x="2438400" y="1949450"/>
            <a:ext cx="6400800" cy="4586288"/>
            <a:chOff x="557212" y="1905000"/>
            <a:chExt cx="7443789" cy="5334000"/>
          </a:xfrm>
        </p:grpSpPr>
        <p:sp>
          <p:nvSpPr>
            <p:cNvPr id="10" name="Arc 9"/>
            <p:cNvSpPr/>
            <p:nvPr/>
          </p:nvSpPr>
          <p:spPr>
            <a:xfrm>
              <a:off x="1295683" y="6096131"/>
              <a:ext cx="6705318" cy="1142869"/>
            </a:xfrm>
            <a:prstGeom prst="arc">
              <a:avLst>
                <a:gd name="adj1" fmla="val 10998928"/>
                <a:gd name="adj2" fmla="val 21382573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222" name="Group 1"/>
            <p:cNvGrpSpPr>
              <a:grpSpLocks/>
            </p:cNvGrpSpPr>
            <p:nvPr/>
          </p:nvGrpSpPr>
          <p:grpSpPr bwMode="auto">
            <a:xfrm>
              <a:off x="557212" y="1905000"/>
              <a:ext cx="7443789" cy="4705350"/>
              <a:chOff x="381000" y="1905000"/>
              <a:chExt cx="7443789" cy="4705350"/>
            </a:xfrm>
          </p:grpSpPr>
          <p:pic>
            <p:nvPicPr>
              <p:cNvPr id="9223" name="Picture 3" descr="C:\Users\phudson\AppData\Local\Microsoft\Windows\Temporary Internet Files\Content.IE5\W9EB7P7W\MC900432589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1905000"/>
                <a:ext cx="18288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72" name="Text Box 23"/>
              <p:cNvSpPr txBox="1">
                <a:spLocks noChangeArrowheads="1"/>
              </p:cNvSpPr>
              <p:nvPr/>
            </p:nvSpPr>
            <p:spPr bwMode="auto">
              <a:xfrm>
                <a:off x="2971188" y="6181062"/>
                <a:ext cx="3352659" cy="430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2200" dirty="0" smtClean="0">
                    <a:latin typeface="+mj-lt"/>
                  </a:rPr>
                  <a:t>Earth’s Surface</a:t>
                </a:r>
              </a:p>
            </p:txBody>
          </p:sp>
          <p:sp>
            <p:nvSpPr>
              <p:cNvPr id="25" name="Explosion 1 24"/>
              <p:cNvSpPr/>
              <p:nvPr/>
            </p:nvSpPr>
            <p:spPr bwMode="auto">
              <a:xfrm>
                <a:off x="2051792" y="4366136"/>
                <a:ext cx="228926" cy="228943"/>
              </a:xfrm>
              <a:prstGeom prst="irregularSeal1">
                <a:avLst/>
              </a:prstGeom>
              <a:solidFill>
                <a:schemeClr val="tx2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onstantia"/>
                  <a:cs typeface="+mn-cs"/>
                </a:endParaRPr>
              </a:p>
            </p:txBody>
          </p:sp>
          <p:sp>
            <p:nvSpPr>
              <p:cNvPr id="26" name="Explosion 1 25"/>
              <p:cNvSpPr/>
              <p:nvPr/>
            </p:nvSpPr>
            <p:spPr bwMode="auto">
              <a:xfrm>
                <a:off x="2509644" y="4061494"/>
                <a:ext cx="228926" cy="228943"/>
              </a:xfrm>
              <a:prstGeom prst="irregularSeal1">
                <a:avLst/>
              </a:prstGeom>
              <a:solidFill>
                <a:schemeClr val="tx2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onstantia"/>
                  <a:cs typeface="+mn-cs"/>
                </a:endParaRPr>
              </a:p>
            </p:txBody>
          </p:sp>
          <p:sp>
            <p:nvSpPr>
              <p:cNvPr id="27" name="Explosion 1 26"/>
              <p:cNvSpPr/>
              <p:nvPr/>
            </p:nvSpPr>
            <p:spPr bwMode="auto">
              <a:xfrm>
                <a:off x="2738570" y="4519380"/>
                <a:ext cx="228926" cy="227097"/>
              </a:xfrm>
              <a:prstGeom prst="irregularSeal1">
                <a:avLst/>
              </a:prstGeom>
              <a:solidFill>
                <a:schemeClr val="tx2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onstantia"/>
                  <a:cs typeface="+mn-cs"/>
                </a:endParaRPr>
              </a:p>
            </p:txBody>
          </p:sp>
          <p:sp>
            <p:nvSpPr>
              <p:cNvPr id="29" name="Explosion 1 28"/>
              <p:cNvSpPr/>
              <p:nvPr/>
            </p:nvSpPr>
            <p:spPr bwMode="auto">
              <a:xfrm>
                <a:off x="3347808" y="4212892"/>
                <a:ext cx="228926" cy="228943"/>
              </a:xfrm>
              <a:prstGeom prst="irregularSeal1">
                <a:avLst/>
              </a:prstGeom>
              <a:solidFill>
                <a:schemeClr val="tx2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onstantia"/>
                  <a:cs typeface="+mn-cs"/>
                </a:endParaRPr>
              </a:p>
            </p:txBody>
          </p:sp>
          <p:sp>
            <p:nvSpPr>
              <p:cNvPr id="30" name="Cloud 29"/>
              <p:cNvSpPr/>
              <p:nvPr/>
            </p:nvSpPr>
            <p:spPr bwMode="auto">
              <a:xfrm rot="302388">
                <a:off x="5157063" y="3756853"/>
                <a:ext cx="2287414" cy="1294265"/>
              </a:xfrm>
              <a:prstGeom prst="cloud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" lastClr="FFFFFF"/>
                  </a:solidFill>
                  <a:latin typeface="Constantia"/>
                  <a:cs typeface="+mn-cs"/>
                </a:endParaRPr>
              </a:p>
            </p:txBody>
          </p:sp>
          <p:sp>
            <p:nvSpPr>
              <p:cNvPr id="9230" name="Line 20"/>
              <p:cNvSpPr>
                <a:spLocks noChangeShapeType="1"/>
              </p:cNvSpPr>
              <p:nvPr/>
            </p:nvSpPr>
            <p:spPr bwMode="auto">
              <a:xfrm>
                <a:off x="2386013" y="2819400"/>
                <a:ext cx="3405187" cy="914400"/>
              </a:xfrm>
              <a:prstGeom prst="line">
                <a:avLst/>
              </a:prstGeom>
              <a:noFill/>
              <a:ln w="50800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1" name="Line 20"/>
              <p:cNvSpPr>
                <a:spLocks noChangeShapeType="1"/>
              </p:cNvSpPr>
              <p:nvPr/>
            </p:nvSpPr>
            <p:spPr bwMode="auto">
              <a:xfrm>
                <a:off x="1933575" y="3429000"/>
                <a:ext cx="608013" cy="631825"/>
              </a:xfrm>
              <a:prstGeom prst="line">
                <a:avLst/>
              </a:prstGeom>
              <a:noFill/>
              <a:ln w="50800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2" name="Line 20"/>
              <p:cNvSpPr>
                <a:spLocks noChangeShapeType="1"/>
              </p:cNvSpPr>
              <p:nvPr/>
            </p:nvSpPr>
            <p:spPr bwMode="auto">
              <a:xfrm>
                <a:off x="3708400" y="4343400"/>
                <a:ext cx="1322388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9" name="Text Box 23"/>
              <p:cNvSpPr txBox="1">
                <a:spLocks noChangeArrowheads="1"/>
              </p:cNvSpPr>
              <p:nvPr/>
            </p:nvSpPr>
            <p:spPr bwMode="auto">
              <a:xfrm>
                <a:off x="3801968" y="3891633"/>
                <a:ext cx="1135399" cy="369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dirty="0" smtClean="0">
                    <a:latin typeface="+mj-lt"/>
                  </a:rPr>
                  <a:t>+ H</a:t>
                </a:r>
                <a:r>
                  <a:rPr lang="en-US" baseline="-25000" dirty="0" smtClean="0">
                    <a:latin typeface="+mj-lt"/>
                  </a:rPr>
                  <a:t>2</a:t>
                </a:r>
                <a:r>
                  <a:rPr lang="en-US" dirty="0" smtClean="0">
                    <a:latin typeface="+mj-lt"/>
                  </a:rPr>
                  <a:t>O</a:t>
                </a:r>
              </a:p>
            </p:txBody>
          </p:sp>
          <p:sp>
            <p:nvSpPr>
              <p:cNvPr id="7180" name="Text Box 17"/>
              <p:cNvSpPr txBox="1">
                <a:spLocks noChangeArrowheads="1"/>
              </p:cNvSpPr>
              <p:nvPr/>
            </p:nvSpPr>
            <p:spPr bwMode="auto">
              <a:xfrm>
                <a:off x="2097945" y="3284197"/>
                <a:ext cx="1801870" cy="430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200" dirty="0" smtClean="0">
                    <a:solidFill>
                      <a:srgbClr val="FF0000"/>
                    </a:solidFill>
                    <a:latin typeface="+mj-lt"/>
                  </a:rPr>
                  <a:t>Direct Effect</a:t>
                </a:r>
              </a:p>
            </p:txBody>
          </p:sp>
          <p:sp>
            <p:nvSpPr>
              <p:cNvPr id="7181" name="Text Box 17"/>
              <p:cNvSpPr txBox="1">
                <a:spLocks noChangeArrowheads="1"/>
              </p:cNvSpPr>
              <p:nvPr/>
            </p:nvSpPr>
            <p:spPr bwMode="auto">
              <a:xfrm>
                <a:off x="5806917" y="3284197"/>
                <a:ext cx="2017872" cy="430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200" dirty="0" smtClean="0">
                    <a:solidFill>
                      <a:srgbClr val="FF0000"/>
                    </a:solidFill>
                    <a:latin typeface="+mj-lt"/>
                  </a:rPr>
                  <a:t>Indirect Effect</a:t>
                </a:r>
              </a:p>
            </p:txBody>
          </p:sp>
        </p:grpSp>
      </p:grpSp>
      <p:sp>
        <p:nvSpPr>
          <p:cNvPr id="9220" name="Content Placeholder 5"/>
          <p:cNvSpPr txBox="1">
            <a:spLocks/>
          </p:cNvSpPr>
          <p:nvPr/>
        </p:nvSpPr>
        <p:spPr bwMode="auto">
          <a:xfrm>
            <a:off x="76200" y="3284538"/>
            <a:ext cx="2895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7225" indent="-2460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•"/>
            </a:pPr>
            <a:r>
              <a:rPr lang="en-US" sz="2600">
                <a:latin typeface="Georgia" pitchFamily="18" charset="0"/>
              </a:rPr>
              <a:t>Factors</a:t>
            </a:r>
          </a:p>
          <a:p>
            <a:pPr lvl="1" eaLnBrk="1" hangingPunct="1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</a:pPr>
            <a:r>
              <a:rPr lang="en-US" sz="2600">
                <a:latin typeface="Georgia" pitchFamily="18" charset="0"/>
              </a:rPr>
              <a:t>Composition</a:t>
            </a:r>
          </a:p>
          <a:p>
            <a:pPr lvl="1" eaLnBrk="1" hangingPunct="1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</a:pPr>
            <a:r>
              <a:rPr lang="en-US" sz="2600">
                <a:latin typeface="Georgia" pitchFamily="18" charset="0"/>
              </a:rPr>
              <a:t>Phase</a:t>
            </a:r>
          </a:p>
          <a:p>
            <a:pPr lvl="1" eaLnBrk="1" hangingPunct="1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</a:pPr>
            <a:r>
              <a:rPr lang="en-US" sz="2600">
                <a:latin typeface="Georgia" pitchFamily="18" charset="0"/>
              </a:rPr>
              <a:t>Size</a:t>
            </a:r>
          </a:p>
          <a:p>
            <a:pPr eaLnBrk="1" hangingPunct="1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•"/>
            </a:pPr>
            <a:endParaRPr lang="en-US" sz="2600">
              <a:latin typeface="Georgia" pitchFamily="18" charset="0"/>
            </a:endParaRPr>
          </a:p>
          <a:p>
            <a:pPr lvl="1" eaLnBrk="1" hangingPunct="1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</a:pPr>
            <a:endParaRPr lang="en-US" sz="2600">
              <a:latin typeface="Georgia" pitchFamily="18" charset="0"/>
            </a:endParaRPr>
          </a:p>
          <a:p>
            <a:pPr eaLnBrk="1" hangingPunct="1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•"/>
            </a:pPr>
            <a:endParaRPr lang="en-US" sz="260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87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4"/>
          <p:cNvGrpSpPr>
            <a:grpSpLocks/>
          </p:cNvGrpSpPr>
          <p:nvPr/>
        </p:nvGrpSpPr>
        <p:grpSpPr bwMode="auto">
          <a:xfrm>
            <a:off x="649288" y="1690688"/>
            <a:ext cx="7848600" cy="4329112"/>
            <a:chOff x="649288" y="2114727"/>
            <a:chExt cx="7848600" cy="4329818"/>
          </a:xfrm>
        </p:grpSpPr>
        <p:grpSp>
          <p:nvGrpSpPr>
            <p:cNvPr id="10244" name="Group 10"/>
            <p:cNvGrpSpPr>
              <a:grpSpLocks/>
            </p:cNvGrpSpPr>
            <p:nvPr/>
          </p:nvGrpSpPr>
          <p:grpSpPr bwMode="auto">
            <a:xfrm>
              <a:off x="4992688" y="2114727"/>
              <a:ext cx="3505200" cy="4329818"/>
              <a:chOff x="4992688" y="2114727"/>
              <a:chExt cx="3505200" cy="4329818"/>
            </a:xfrm>
          </p:grpSpPr>
          <p:sp>
            <p:nvSpPr>
              <p:cNvPr id="10248" name="Text Placeholder 12"/>
              <p:cNvSpPr txBox="1">
                <a:spLocks/>
              </p:cNvSpPr>
              <p:nvPr/>
            </p:nvSpPr>
            <p:spPr bwMode="auto">
              <a:xfrm>
                <a:off x="5297488" y="2114727"/>
                <a:ext cx="2895600" cy="519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273050" indent="-2730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>
                    <a:srgbClr val="0BD0D9"/>
                  </a:buClr>
                  <a:buSzPct val="70000"/>
                </a:pPr>
                <a:r>
                  <a:rPr lang="en-US" sz="2100">
                    <a:solidFill>
                      <a:srgbClr val="000000"/>
                    </a:solidFill>
                    <a:latin typeface="Georgia" pitchFamily="18" charset="0"/>
                  </a:rPr>
                  <a:t>Small particle droplets</a:t>
                </a:r>
              </a:p>
            </p:txBody>
          </p:sp>
          <p:pic>
            <p:nvPicPr>
              <p:cNvPr id="8" name="Content Placeholder 9" descr="high aerosol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4992688" y="2938773"/>
                <a:ext cx="3505200" cy="35057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10245" name="Group 11"/>
            <p:cNvGrpSpPr>
              <a:grpSpLocks/>
            </p:cNvGrpSpPr>
            <p:nvPr/>
          </p:nvGrpSpPr>
          <p:grpSpPr bwMode="auto">
            <a:xfrm>
              <a:off x="649288" y="2114727"/>
              <a:ext cx="3503612" cy="4329818"/>
              <a:chOff x="649288" y="2114727"/>
              <a:chExt cx="3503612" cy="4329818"/>
            </a:xfrm>
          </p:grpSpPr>
          <p:pic>
            <p:nvPicPr>
              <p:cNvPr id="6" name="Picture 5" descr="low aerosol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649288" y="2938773"/>
                <a:ext cx="3503612" cy="35057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Text Placeholder 11"/>
              <p:cNvSpPr txBox="1">
                <a:spLocks/>
              </p:cNvSpPr>
              <p:nvPr/>
            </p:nvSpPr>
            <p:spPr bwMode="auto">
              <a:xfrm>
                <a:off x="952500" y="2114727"/>
                <a:ext cx="2897188" cy="519197"/>
              </a:xfrm>
              <a:prstGeom prst="rect">
                <a:avLst/>
              </a:prstGeom>
            </p:spPr>
            <p:txBody>
              <a:bodyPr/>
              <a:lstStyle/>
              <a:p>
                <a:pPr marL="274320" indent="-274320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3"/>
                  </a:buClr>
                  <a:buSzPct val="70000"/>
                  <a:buFont typeface="Wingdings 2"/>
                  <a:buNone/>
                  <a:defRPr/>
                </a:pPr>
                <a:r>
                  <a:rPr lang="en-US" sz="2100" dirty="0">
                    <a:latin typeface="+mn-lt"/>
                    <a:cs typeface="+mn-cs"/>
                  </a:rPr>
                  <a:t>Large particle droplets</a:t>
                </a:r>
              </a:p>
            </p:txBody>
          </p:sp>
        </p:grpSp>
      </p:grpSp>
      <p:sp>
        <p:nvSpPr>
          <p:cNvPr id="1024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 particle size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0" y="6581775"/>
            <a:ext cx="3657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+mn-lt"/>
              </a:rPr>
              <a:t>http://terra.nasa.gov/FactSheets/Aerosols/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434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1411" y="1560286"/>
            <a:ext cx="4836389" cy="453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Petters</a:t>
            </a:r>
            <a:r>
              <a:rPr lang="en-US" sz="1200" dirty="0" smtClean="0"/>
              <a:t> </a:t>
            </a:r>
            <a:r>
              <a:rPr lang="en-US" sz="1200" dirty="0"/>
              <a:t>and </a:t>
            </a:r>
            <a:r>
              <a:rPr lang="en-US" sz="1200" dirty="0" err="1"/>
              <a:t>Kreidenweis</a:t>
            </a:r>
            <a:r>
              <a:rPr lang="en-US" sz="1200" dirty="0"/>
              <a:t> (2007) </a:t>
            </a:r>
            <a:r>
              <a:rPr lang="en-US" sz="1200" i="1" dirty="0"/>
              <a:t>Atmos. Chem. Phys.</a:t>
            </a:r>
            <a:r>
              <a:rPr lang="en-US" sz="1200" dirty="0"/>
              <a:t> 7, 1961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l-GR" dirty="0" smtClean="0"/>
              <a:t>κ</a:t>
            </a:r>
            <a:r>
              <a:rPr lang="en-US" dirty="0" smtClean="0"/>
              <a:t>-K</a:t>
            </a:r>
            <a:r>
              <a:rPr lang="az-Cyrl-AZ" dirty="0" smtClean="0">
                <a:latin typeface="Calibri"/>
                <a:cs typeface="Calibri"/>
              </a:rPr>
              <a:t>ӧ</a:t>
            </a:r>
            <a:r>
              <a:rPr lang="en-US" dirty="0" err="1" smtClean="0"/>
              <a:t>hler</a:t>
            </a:r>
            <a:r>
              <a:rPr lang="en-US" dirty="0" smtClean="0"/>
              <a:t> Theory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628333"/>
            <a:ext cx="4191000" cy="3248467"/>
            <a:chOff x="0" y="1856933"/>
            <a:chExt cx="4191000" cy="324846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12231"/>
              <a:ext cx="4191000" cy="793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856933"/>
              <a:ext cx="2819400" cy="886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3087868"/>
              <a:ext cx="1676400" cy="87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9194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2084"/>
            <a:ext cx="82296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Model description and derivation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Sensitivity experiments and model results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Discussion and conclusions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238" y="1417638"/>
            <a:ext cx="7240044" cy="6491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5238" y="2795502"/>
            <a:ext cx="7801628" cy="16784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79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Kӧhler</a:t>
            </a:r>
            <a:r>
              <a:rPr lang="en-US" dirty="0"/>
              <a:t>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5930"/>
            <a:ext cx="8229600" cy="25132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Kelvin Effect</a:t>
            </a:r>
          </a:p>
          <a:p>
            <a:pPr lvl="1"/>
            <a:r>
              <a:rPr lang="en-US" dirty="0" smtClean="0"/>
              <a:t>Size effect on vapor pressure</a:t>
            </a:r>
          </a:p>
          <a:p>
            <a:pPr lvl="1"/>
            <a:r>
              <a:rPr lang="en-US" dirty="0" smtClean="0"/>
              <a:t>Decreases with increasing droplet size</a:t>
            </a:r>
          </a:p>
          <a:p>
            <a:r>
              <a:rPr lang="en-US" dirty="0" err="1" smtClean="0"/>
              <a:t>Raoult</a:t>
            </a:r>
            <a:r>
              <a:rPr lang="en-US" dirty="0" smtClean="0"/>
              <a:t> Effect</a:t>
            </a:r>
          </a:p>
          <a:p>
            <a:pPr lvl="1"/>
            <a:r>
              <a:rPr lang="en-US" dirty="0" smtClean="0"/>
              <a:t>Effect of dissolved materials on dissolved materials on vapor pressure</a:t>
            </a:r>
          </a:p>
          <a:p>
            <a:pPr lvl="1"/>
            <a:r>
              <a:rPr lang="en-US" dirty="0" smtClean="0"/>
              <a:t>Less pronounced with size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4803571"/>
              </p:ext>
            </p:extLst>
          </p:nvPr>
        </p:nvGraphicFramePr>
        <p:xfrm>
          <a:off x="129230" y="1677586"/>
          <a:ext cx="8979203" cy="1170791"/>
        </p:xfrm>
        <a:graphic>
          <a:graphicData uri="http://schemas.openxmlformats.org/presentationml/2006/ole">
            <p:oleObj spid="_x0000_s4114" name="Document" r:id="rId3" imgW="5943600" imgH="762000" progId="Word.Document.12">
              <p:embed/>
            </p:oleObj>
          </a:graphicData>
        </a:graphic>
      </p:graphicFrame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5" name="Rectangle 4"/>
              <p:cNvSpPr/>
              <p:nvPr/>
            </p:nvSpPr>
            <p:spPr>
              <a:xfrm>
                <a:off x="2016467" y="5812466"/>
                <a:ext cx="1816138" cy="851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𝑙𝑣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67" y="5812466"/>
                <a:ext cx="1816138" cy="8511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6" name="Rectangle 5"/>
              <p:cNvSpPr/>
              <p:nvPr/>
            </p:nvSpPr>
            <p:spPr>
              <a:xfrm>
                <a:off x="5144536" y="5608873"/>
                <a:ext cx="2311082" cy="1167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𝑏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  <m:r>
                            <a:rPr lang="en-US" sz="3200" i="1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  <m:r>
                            <a:rPr lang="en-US" sz="3200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536" y="5608873"/>
                <a:ext cx="2311082" cy="11673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18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8108"/>
            <a:ext cx="8229600" cy="1427249"/>
          </a:xfrm>
        </p:spPr>
        <p:txBody>
          <a:bodyPr>
            <a:normAutofit/>
          </a:bodyPr>
          <a:lstStyle/>
          <a:p>
            <a:r>
              <a:rPr lang="en-US" dirty="0" smtClean="0"/>
              <a:t>Particle with soluble and insoluble components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92875" y="1549130"/>
            <a:ext cx="3194754" cy="3227793"/>
            <a:chOff x="5550667" y="1600200"/>
            <a:chExt cx="1463316" cy="1522984"/>
          </a:xfrm>
        </p:grpSpPr>
        <p:sp>
          <p:nvSpPr>
            <p:cNvPr id="10" name="Oval 9"/>
            <p:cNvSpPr/>
            <p:nvPr/>
          </p:nvSpPr>
          <p:spPr>
            <a:xfrm>
              <a:off x="5571929" y="1616999"/>
              <a:ext cx="1435705" cy="147868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550667" y="1600200"/>
              <a:ext cx="1463316" cy="152298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lgDashDot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820417" y="1901083"/>
              <a:ext cx="951425" cy="90994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58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766</Words>
  <Application>Microsoft Macintosh PowerPoint</Application>
  <PresentationFormat>On-screen Show (4:3)</PresentationFormat>
  <Paragraphs>153</Paragraphs>
  <Slides>29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Document</vt:lpstr>
      <vt:lpstr>Equation</vt:lpstr>
      <vt:lpstr>APPLICATION OF KOHLER THEORY: MODELING CLOUD CONDENSATION NUCLEI ACTIVITY    </vt:lpstr>
      <vt:lpstr>Overview</vt:lpstr>
      <vt:lpstr>Atmospheric aerosol processes</vt:lpstr>
      <vt:lpstr>Slide 4</vt:lpstr>
      <vt:lpstr>Cloud particle size</vt:lpstr>
      <vt:lpstr>κ-Kӧhler Theory</vt:lpstr>
      <vt:lpstr>Overview</vt:lpstr>
      <vt:lpstr>Kӧhler Theory </vt:lpstr>
      <vt:lpstr>Model Scenario</vt:lpstr>
      <vt:lpstr>Model</vt:lpstr>
      <vt:lpstr>Assumptions</vt:lpstr>
      <vt:lpstr>Raoult Effect</vt:lpstr>
      <vt:lpstr>Raoult Effect (cont.)</vt:lpstr>
      <vt:lpstr>Raoult Effect (cont.)</vt:lpstr>
      <vt:lpstr>Modified Kӧhler Equation</vt:lpstr>
      <vt:lpstr>Replication of Table 5.1</vt:lpstr>
      <vt:lpstr>Model Weaknesses</vt:lpstr>
      <vt:lpstr>Overview</vt:lpstr>
      <vt:lpstr>Mass dependence test</vt:lpstr>
      <vt:lpstr>Slide 20</vt:lpstr>
      <vt:lpstr>Mass fraction dependence</vt:lpstr>
      <vt:lpstr>Mass fraction dependence</vt:lpstr>
      <vt:lpstr>Chemical composition dependence</vt:lpstr>
      <vt:lpstr>Chemical composition dependence</vt:lpstr>
      <vt:lpstr>Overview</vt:lpstr>
      <vt:lpstr>Discussion of Modeled Results</vt:lpstr>
      <vt:lpstr>Implications</vt:lpstr>
      <vt:lpstr>Conclusion</vt:lpstr>
      <vt:lpstr>References</vt:lpstr>
    </vt:vector>
  </TitlesOfParts>
  <Manager/>
  <Company>Maryville College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Katherine Nadler</dc:creator>
  <cp:keywords/>
  <dc:description/>
  <cp:lastModifiedBy>Lynn Russell</cp:lastModifiedBy>
  <cp:revision>37</cp:revision>
  <dcterms:created xsi:type="dcterms:W3CDTF">2013-12-04T20:16:40Z</dcterms:created>
  <dcterms:modified xsi:type="dcterms:W3CDTF">2013-12-04T20:17:05Z</dcterms:modified>
  <cp:category/>
</cp:coreProperties>
</file>